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40" r:id="rId3"/>
    <p:sldId id="363" r:id="rId4"/>
    <p:sldId id="346" r:id="rId5"/>
    <p:sldId id="351" r:id="rId6"/>
    <p:sldId id="352" r:id="rId7"/>
    <p:sldId id="354" r:id="rId8"/>
    <p:sldId id="355" r:id="rId9"/>
    <p:sldId id="367" r:id="rId10"/>
    <p:sldId id="379" r:id="rId11"/>
    <p:sldId id="339" r:id="rId12"/>
    <p:sldId id="382" r:id="rId13"/>
    <p:sldId id="383" r:id="rId14"/>
  </p:sldIdLst>
  <p:sldSz cx="9144000" cy="6858000" type="screen4x3"/>
  <p:notesSz cx="6669088" cy="9775825"/>
  <p:defaultTextStyle>
    <a:defPPr>
      <a:defRPr lang="en-US"/>
    </a:defPPr>
    <a:lvl1pPr algn="l" rtl="0" fontAlgn="base">
      <a:lnSpc>
        <a:spcPct val="110000"/>
      </a:lnSpc>
      <a:spcBef>
        <a:spcPct val="20000"/>
      </a:spcBef>
      <a:spcAft>
        <a:spcPct val="0"/>
      </a:spcAft>
      <a:buFont typeface="Wingdings" pitchFamily="2" charset="2"/>
      <a:buChar char="q"/>
      <a:defRPr sz="1400"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110000"/>
      </a:lnSpc>
      <a:spcBef>
        <a:spcPct val="20000"/>
      </a:spcBef>
      <a:spcAft>
        <a:spcPct val="0"/>
      </a:spcAft>
      <a:buFont typeface="Wingdings" pitchFamily="2" charset="2"/>
      <a:buChar char="q"/>
      <a:defRPr sz="1400"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110000"/>
      </a:lnSpc>
      <a:spcBef>
        <a:spcPct val="20000"/>
      </a:spcBef>
      <a:spcAft>
        <a:spcPct val="0"/>
      </a:spcAft>
      <a:buFont typeface="Wingdings" pitchFamily="2" charset="2"/>
      <a:buChar char="q"/>
      <a:defRPr sz="1400"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110000"/>
      </a:lnSpc>
      <a:spcBef>
        <a:spcPct val="20000"/>
      </a:spcBef>
      <a:spcAft>
        <a:spcPct val="0"/>
      </a:spcAft>
      <a:buFont typeface="Wingdings" pitchFamily="2" charset="2"/>
      <a:buChar char="q"/>
      <a:defRPr sz="1400"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110000"/>
      </a:lnSpc>
      <a:spcBef>
        <a:spcPct val="20000"/>
      </a:spcBef>
      <a:spcAft>
        <a:spcPct val="0"/>
      </a:spcAft>
      <a:buFont typeface="Wingdings" pitchFamily="2" charset="2"/>
      <a:buChar char="q"/>
      <a:defRPr sz="1400"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accent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69900"/>
    <a:srgbClr val="003399"/>
    <a:srgbClr val="000099"/>
    <a:srgbClr val="996633"/>
    <a:srgbClr val="336600"/>
    <a:srgbClr val="FFFFCC"/>
    <a:srgbClr val="9C9800"/>
    <a:srgbClr val="C9C4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02" autoAdjust="0"/>
    <p:restoredTop sz="91129" autoAdjust="0"/>
  </p:normalViewPr>
  <p:slideViewPr>
    <p:cSldViewPr>
      <p:cViewPr>
        <p:scale>
          <a:sx n="75" d="100"/>
          <a:sy n="75" d="100"/>
        </p:scale>
        <p:origin x="-7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75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77" tIns="45738" rIns="91477" bIns="45738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663" y="0"/>
            <a:ext cx="289083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77" tIns="45738" rIns="91477" bIns="4573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5288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77" tIns="45738" rIns="91477" bIns="45738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663" y="9285288"/>
            <a:ext cx="289083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77" tIns="45738" rIns="91477" bIns="4573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07EB723-B14C-489C-94C7-03217ED64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77" tIns="45738" rIns="91477" bIns="45738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663" y="0"/>
            <a:ext cx="289083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77" tIns="45738" rIns="91477" bIns="4573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33425"/>
            <a:ext cx="4887913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43438"/>
            <a:ext cx="5335588" cy="439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77" tIns="45738" rIns="91477" bIns="457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5288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77" tIns="45738" rIns="91477" bIns="45738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663" y="9285288"/>
            <a:ext cx="289083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77" tIns="45738" rIns="91477" bIns="4573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A186CBF-2FA1-4131-A096-E5848DDA5D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B54CE0-E85A-452A-B699-8F077F88E4D0}" type="slidenum">
              <a:rPr lang="en-GB"/>
              <a:pPr/>
              <a:t>1</a:t>
            </a:fld>
            <a:endParaRPr lang="en-GB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8D2BE2-F4B2-4E2A-BB54-18E849E2B1D8}" type="slidenum">
              <a:rPr lang="en-GB"/>
              <a:pPr/>
              <a:t>10</a:t>
            </a:fld>
            <a:endParaRPr lang="en-GB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00AB5B-E34A-474E-A57D-E95360C18155}" type="slidenum">
              <a:rPr lang="en-GB"/>
              <a:pPr/>
              <a:t>11</a:t>
            </a:fld>
            <a:endParaRPr lang="en-GB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5B3BE4-1E7B-4BA8-8031-E79BAAD49642}" type="slidenum">
              <a:rPr lang="en-GB"/>
              <a:pPr/>
              <a:t>2</a:t>
            </a:fld>
            <a:endParaRPr lang="en-GB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0588" y="733425"/>
            <a:ext cx="4887912" cy="3665538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B0F346-E1E4-473D-BB9B-EFF2758B7AB2}" type="slidenum">
              <a:rPr lang="en-GB"/>
              <a:pPr/>
              <a:t>3</a:t>
            </a:fld>
            <a:endParaRPr lang="en-GB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DF2A1B-48CB-4BA8-85AE-357DAEC19F62}" type="slidenum">
              <a:rPr lang="en-GB"/>
              <a:pPr/>
              <a:t>4</a:t>
            </a:fld>
            <a:endParaRPr lang="en-GB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2A8BA1-1568-4988-9433-518BD20CADC1}" type="slidenum">
              <a:rPr lang="en-GB"/>
              <a:pPr/>
              <a:t>5</a:t>
            </a:fld>
            <a:endParaRPr lang="en-GB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456556-6B4C-4888-BD32-5E29EC77CEA0}" type="slidenum">
              <a:rPr lang="en-GB"/>
              <a:pPr/>
              <a:t>6</a:t>
            </a:fld>
            <a:endParaRPr lang="en-GB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ABD219-E512-4A0C-8342-BBC4BA261E02}" type="slidenum">
              <a:rPr lang="en-GB"/>
              <a:pPr/>
              <a:t>7</a:t>
            </a:fld>
            <a:endParaRPr lang="en-GB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F8F4C1-D6B5-44B4-AE38-023236D9219B}" type="slidenum">
              <a:rPr lang="en-GB"/>
              <a:pPr/>
              <a:t>8</a:t>
            </a:fld>
            <a:endParaRPr lang="en-GB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95124F-9FAC-48F0-A531-7892F9984459}" type="slidenum">
              <a:rPr lang="en-GB"/>
              <a:pPr/>
              <a:t>9</a:t>
            </a:fld>
            <a:endParaRPr lang="en-GB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Fuel Cells &amp; Hydrogen Joint Undertaking Stakeholders General Assembly, October 27, 2009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Fuel Cells &amp; Hydrogen Joint Undertaking Stakeholders General Assembly, October 27, 2009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5300" y="0"/>
            <a:ext cx="2128838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2357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Fuel Cells &amp; Hydrogen Joint Undertaking Stakeholders General Assembly, October 27, 2009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Fuel Cells &amp; Hydrogen Joint Undertaking Stakeholders General Assembly, October 27, 2009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Fuel Cells &amp; Hydrogen Joint Undertaking Stakeholders General Assembly, October 27, 2009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Fuel Cells &amp; Hydrogen Joint Undertaking Stakeholders General Assembly, October 27, 2009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Fuel Cells &amp; Hydrogen Joint Undertaking Stakeholders General Assembly, October 27, 2009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Fuel Cells &amp; Hydrogen Joint Undertaking Stakeholders General Assembly, October 27, 2009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Fuel Cells &amp; Hydrogen Joint Undertaking Stakeholders General Assembly, October 27, 2009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Fuel Cells &amp; Hydrogen Joint Undertaking Stakeholders General Assembly, October 27, 2009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Fuel Cells &amp; Hydrogen Joint Undertaking Stakeholders General Assembly, October 27, 2009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55546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 b="1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Fuel Cells &amp; Hydrogen Joint Undertaking Stakeholders General Assembly, October 27, 2009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56325" y="6245225"/>
            <a:ext cx="25193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 b="1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3348038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58888" y="0"/>
            <a:ext cx="7715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</a:t>
            </a:r>
          </a:p>
        </p:txBody>
      </p:sp>
      <p:sp>
        <p:nvSpPr>
          <p:cNvPr id="1030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 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1042988" y="1268413"/>
            <a:ext cx="7921625" cy="0"/>
          </a:xfrm>
          <a:prstGeom prst="line">
            <a:avLst/>
          </a:prstGeom>
          <a:noFill/>
          <a:ln w="38100">
            <a:solidFill>
              <a:srgbClr val="808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rgbClr val="808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rgbClr val="808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rgbClr val="808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rgbClr val="808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rgbClr val="8080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rgbClr val="808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rgbClr val="808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rgbClr val="808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rgbClr val="808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q"/>
        <a:defRPr sz="32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996633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CC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ronnie.belmans@esat.kuleuven.b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wmf"/><Relationship Id="rId11" Type="http://schemas.openxmlformats.org/officeDocument/2006/relationships/image" Target="../media/image20.wmf"/><Relationship Id="rId5" Type="http://schemas.openxmlformats.org/officeDocument/2006/relationships/image" Target="../media/image14.gif"/><Relationship Id="rId10" Type="http://schemas.openxmlformats.org/officeDocument/2006/relationships/image" Target="../media/image19.wmf"/><Relationship Id="rId4" Type="http://schemas.openxmlformats.org/officeDocument/2006/relationships/image" Target="../media/image13.wmf"/><Relationship Id="rId9" Type="http://schemas.openxmlformats.org/officeDocument/2006/relationships/image" Target="../media/image18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Fuel Cells &amp; Hydrogen Joint Undertaking Stakeholders General Assembly, October 27, 2009</a:t>
            </a:r>
            <a:endParaRPr lang="en-US" dirty="0"/>
          </a:p>
        </p:txBody>
      </p:sp>
      <p:sp>
        <p:nvSpPr>
          <p:cNvPr id="2051" name="Title 1"/>
          <p:cNvSpPr>
            <a:spLocks/>
          </p:cNvSpPr>
          <p:nvPr/>
        </p:nvSpPr>
        <p:spPr bwMode="auto">
          <a:xfrm>
            <a:off x="827088" y="1484313"/>
            <a:ext cx="777240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8300" b="1" dirty="0">
                <a:solidFill>
                  <a:srgbClr val="9C9800"/>
                </a:solidFill>
                <a:latin typeface="Book Antiqua" pitchFamily="18" charset="0"/>
              </a:rPr>
              <a:t>SmartGrids </a:t>
            </a:r>
            <a:r>
              <a:rPr lang="en-US" sz="6100" b="1" dirty="0">
                <a:solidFill>
                  <a:srgbClr val="9C9800"/>
                </a:solidFill>
                <a:latin typeface="Book Antiqua" pitchFamily="18" charset="0"/>
              </a:rPr>
              <a:t/>
            </a:r>
            <a:br>
              <a:rPr lang="en-US" sz="6100" b="1" dirty="0">
                <a:solidFill>
                  <a:srgbClr val="9C9800"/>
                </a:solidFill>
                <a:latin typeface="Book Antiqua" pitchFamily="18" charset="0"/>
              </a:rPr>
            </a:br>
            <a:r>
              <a:rPr lang="en-US" sz="3800" b="1" dirty="0" smtClean="0">
                <a:solidFill>
                  <a:srgbClr val="9C9800"/>
                </a:solidFill>
                <a:latin typeface="Book Antiqua" pitchFamily="18" charset="0"/>
              </a:rPr>
              <a:t> A key step in the third industrial revolution</a:t>
            </a:r>
            <a:endParaRPr lang="en-US" sz="6100" b="1" dirty="0">
              <a:solidFill>
                <a:srgbClr val="9C9800"/>
              </a:solidFill>
              <a:latin typeface="Book Antiqua" pitchFamily="18" charset="0"/>
            </a:endParaRPr>
          </a:p>
        </p:txBody>
      </p:sp>
      <p:sp>
        <p:nvSpPr>
          <p:cNvPr id="2052" name="Subtitle 2"/>
          <p:cNvSpPr>
            <a:spLocks/>
          </p:cNvSpPr>
          <p:nvPr/>
        </p:nvSpPr>
        <p:spPr bwMode="auto">
          <a:xfrm>
            <a:off x="1331913" y="3500438"/>
            <a:ext cx="64008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0000" tIns="190800"/>
          <a:lstStyle/>
          <a:p>
            <a:pPr algn="r">
              <a:lnSpc>
                <a:spcPct val="100000"/>
              </a:lnSpc>
              <a:buFont typeface="Wingdings" pitchFamily="2" charset="2"/>
              <a:buNone/>
            </a:pPr>
            <a:r>
              <a:rPr lang="en-US" sz="2800" b="1" dirty="0">
                <a:solidFill>
                  <a:srgbClr val="006699"/>
                </a:solidFill>
                <a:latin typeface="Book Antiqua" pitchFamily="18" charset="0"/>
              </a:rPr>
              <a:t>Ronnie Belmans</a:t>
            </a:r>
          </a:p>
          <a:p>
            <a:pPr algn="r">
              <a:lnSpc>
                <a:spcPct val="100000"/>
              </a:lnSpc>
              <a:buFont typeface="Wingdings" pitchFamily="2" charset="2"/>
              <a:buNone/>
            </a:pPr>
            <a:r>
              <a:rPr lang="en-US" b="1" dirty="0" err="1">
                <a:solidFill>
                  <a:srgbClr val="006699"/>
                </a:solidFill>
                <a:latin typeface="Book Antiqua" pitchFamily="18" charset="0"/>
              </a:rPr>
              <a:t>Katholieke</a:t>
            </a:r>
            <a:r>
              <a:rPr lang="en-US" b="1" dirty="0">
                <a:solidFill>
                  <a:srgbClr val="006699"/>
                </a:solidFill>
                <a:latin typeface="Book Antiqua" pitchFamily="18" charset="0"/>
              </a:rPr>
              <a:t> </a:t>
            </a:r>
            <a:r>
              <a:rPr lang="en-US" b="1" dirty="0" err="1">
                <a:solidFill>
                  <a:srgbClr val="006699"/>
                </a:solidFill>
                <a:latin typeface="Book Antiqua" pitchFamily="18" charset="0"/>
              </a:rPr>
              <a:t>Universiteit</a:t>
            </a:r>
            <a:r>
              <a:rPr lang="en-US" b="1" dirty="0">
                <a:solidFill>
                  <a:srgbClr val="006699"/>
                </a:solidFill>
                <a:latin typeface="Book Antiqua" pitchFamily="18" charset="0"/>
              </a:rPr>
              <a:t> Leuven, Belgium</a:t>
            </a:r>
          </a:p>
          <a:p>
            <a:pPr algn="r">
              <a:lnSpc>
                <a:spcPct val="100000"/>
              </a:lnSpc>
              <a:buFont typeface="Wingdings" pitchFamily="2" charset="2"/>
              <a:buNone/>
            </a:pPr>
            <a:r>
              <a:rPr lang="en-US" b="1" dirty="0">
                <a:solidFill>
                  <a:srgbClr val="006699"/>
                </a:solidFill>
                <a:latin typeface="Book Antiqua" pitchFamily="18" charset="0"/>
                <a:hlinkClick r:id="rId3"/>
              </a:rPr>
              <a:t>ronnie.belmans@esat.kuleuven.be</a:t>
            </a:r>
            <a:endParaRPr lang="en-US" b="1" dirty="0">
              <a:solidFill>
                <a:srgbClr val="006699"/>
              </a:solidFill>
              <a:latin typeface="Book Antiqua" pitchFamily="18" charset="0"/>
            </a:endParaRPr>
          </a:p>
          <a:p>
            <a:pPr algn="r">
              <a:lnSpc>
                <a:spcPct val="100000"/>
              </a:lnSpc>
              <a:buFont typeface="Wingdings" pitchFamily="2" charset="2"/>
              <a:buNone/>
            </a:pPr>
            <a:endParaRPr lang="en-US" b="1" dirty="0">
              <a:solidFill>
                <a:srgbClr val="006699"/>
              </a:solidFill>
              <a:latin typeface="Book Antiqua" pitchFamily="18" charset="0"/>
            </a:endParaRPr>
          </a:p>
          <a:p>
            <a:pPr algn="r">
              <a:lnSpc>
                <a:spcPct val="100000"/>
              </a:lnSpc>
              <a:buFont typeface="Wingdings" pitchFamily="2" charset="2"/>
              <a:buNone/>
            </a:pPr>
            <a:endParaRPr lang="en-US" b="1" dirty="0">
              <a:solidFill>
                <a:srgbClr val="006699"/>
              </a:solidFill>
              <a:latin typeface="Book Antiqua" pitchFamily="18" charset="0"/>
            </a:endParaRPr>
          </a:p>
          <a:p>
            <a:pPr algn="r">
              <a:lnSpc>
                <a:spcPct val="100000"/>
              </a:lnSpc>
              <a:buFont typeface="Wingdings" pitchFamily="2" charset="2"/>
              <a:buNone/>
            </a:pPr>
            <a:endParaRPr lang="en-US" b="1" dirty="0">
              <a:solidFill>
                <a:srgbClr val="006699"/>
              </a:solidFill>
              <a:latin typeface="Book Antiqua" pitchFamily="18" charset="0"/>
            </a:endParaRPr>
          </a:p>
        </p:txBody>
      </p:sp>
      <p:pic>
        <p:nvPicPr>
          <p:cNvPr id="2053" name="Picture 4" descr="kuleuven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3643313"/>
            <a:ext cx="200183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0" y="4357688"/>
            <a:ext cx="1000125" cy="76676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2055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57313" y="4429125"/>
            <a:ext cx="1285875" cy="64293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Fuel Cells &amp; Hydrogen Joint Undertaking Stakeholders General Assembly, October 27, 2009</a:t>
            </a:r>
            <a:endParaRPr lang="en-US" dirty="0"/>
          </a:p>
        </p:txBody>
      </p:sp>
      <p:sp>
        <p:nvSpPr>
          <p:cNvPr id="43011" name="Title 1"/>
          <p:cNvSpPr>
            <a:spLocks noGrp="1"/>
          </p:cNvSpPr>
          <p:nvPr>
            <p:ph type="title" idx="4294967295"/>
          </p:nvPr>
        </p:nvSpPr>
        <p:spPr/>
        <p:txBody>
          <a:bodyPr anchor="t"/>
          <a:lstStyle/>
          <a:p>
            <a:pPr eaLnBrk="1" hangingPunct="1"/>
            <a:r>
              <a:rPr lang="en-US" sz="3900" smtClean="0"/>
              <a:t>Conclusion:</a:t>
            </a:r>
            <a:br>
              <a:rPr lang="en-US" sz="3900" smtClean="0"/>
            </a:br>
            <a:r>
              <a:rPr lang="en-US" sz="3900" smtClean="0"/>
              <a:t>Action now!</a:t>
            </a:r>
          </a:p>
        </p:txBody>
      </p:sp>
      <p:sp>
        <p:nvSpPr>
          <p:cNvPr id="43012" name="Footer Placeholder 3"/>
          <p:cNvSpPr txBox="1">
            <a:spLocks noGrp="1"/>
          </p:cNvSpPr>
          <p:nvPr/>
        </p:nvSpPr>
        <p:spPr bwMode="auto">
          <a:xfrm>
            <a:off x="2571750" y="6597650"/>
            <a:ext cx="492918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200">
                <a:solidFill>
                  <a:srgbClr val="FFFFFF"/>
                </a:solidFill>
                <a:latin typeface="Book Antiqua" pitchFamily="18" charset="0"/>
              </a:rPr>
              <a:t>Ronnie Belmans (ronnie.belmans@esat.kuleuven.be)</a:t>
            </a:r>
          </a:p>
        </p:txBody>
      </p:sp>
      <p:sp>
        <p:nvSpPr>
          <p:cNvPr id="43013" name="Slide Number Placeholder 4"/>
          <p:cNvSpPr txBox="1">
            <a:spLocks noGrp="1"/>
          </p:cNvSpPr>
          <p:nvPr/>
        </p:nvSpPr>
        <p:spPr bwMode="auto">
          <a:xfrm>
            <a:off x="8269288" y="6597650"/>
            <a:ext cx="8747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fld id="{F6EC53EF-6878-48FC-9C77-38519D44A9CA}" type="slidenum">
              <a:rPr lang="en-US">
                <a:solidFill>
                  <a:srgbClr val="FFFFFF"/>
                </a:solidFill>
                <a:latin typeface="Book Antiqua" pitchFamily="18" charset="0"/>
              </a:rPr>
              <a:pPr algn="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10</a:t>
            </a:fld>
            <a:endParaRPr lang="en-US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0" y="2786063"/>
            <a:ext cx="2786063" cy="1708150"/>
          </a:xfrm>
          <a:prstGeom prst="irregularSeal1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defTabSz="79375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600" b="1">
                <a:solidFill>
                  <a:srgbClr val="003366"/>
                </a:solidFill>
              </a:rPr>
              <a:t>2020 targets</a:t>
            </a: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3527425" y="1928813"/>
            <a:ext cx="2759075" cy="1700212"/>
          </a:xfrm>
          <a:prstGeom prst="irregularSeal1">
            <a:avLst/>
          </a:prstGeom>
          <a:solidFill>
            <a:srgbClr val="FF00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defTabSz="79375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600" b="1">
                <a:solidFill>
                  <a:srgbClr val="003366"/>
                </a:solidFill>
              </a:rPr>
              <a:t>2050 targets</a:t>
            </a: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6500813" y="1206500"/>
            <a:ext cx="2495550" cy="1722438"/>
          </a:xfrm>
          <a:prstGeom prst="irregularSeal1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defTabSz="79375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600" b="1">
                <a:solidFill>
                  <a:srgbClr val="003366"/>
                </a:solidFill>
              </a:rPr>
              <a:t>and beyond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 rot="-5400000">
            <a:off x="862807" y="4434681"/>
            <a:ext cx="1276350" cy="2570163"/>
          </a:xfrm>
          <a:prstGeom prst="homePlate">
            <a:avLst>
              <a:gd name="adj" fmla="val 23148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vert="eaVert" anchor="ctr"/>
          <a:lstStyle/>
          <a:p>
            <a:pPr defTabSz="79375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600" b="1">
                <a:solidFill>
                  <a:srgbClr val="003366"/>
                </a:solidFill>
              </a:rPr>
              <a:t>REQUIRE</a:t>
            </a:r>
          </a:p>
          <a:p>
            <a:pPr defTabSz="79375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600" b="1">
                <a:solidFill>
                  <a:srgbClr val="003366"/>
                </a:solidFill>
              </a:rPr>
              <a:t> </a:t>
            </a:r>
            <a:r>
              <a:rPr lang="en-US" sz="1600" b="1" i="1" u="sng">
                <a:solidFill>
                  <a:srgbClr val="FF3300"/>
                </a:solidFill>
              </a:rPr>
              <a:t>application</a:t>
            </a:r>
            <a:r>
              <a:rPr lang="en-US" sz="1600" b="1">
                <a:solidFill>
                  <a:srgbClr val="003366"/>
                </a:solidFill>
              </a:rPr>
              <a:t> of today’s technologies</a:t>
            </a: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-5400000">
            <a:off x="3744120" y="3504406"/>
            <a:ext cx="1395412" cy="2454275"/>
          </a:xfrm>
          <a:prstGeom prst="homePlate">
            <a:avLst>
              <a:gd name="adj" fmla="val 23148"/>
            </a:avLst>
          </a:prstGeom>
          <a:solidFill>
            <a:srgbClr val="FF00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vert="eaVert" anchor="ctr"/>
          <a:lstStyle/>
          <a:p>
            <a:pPr defTabSz="79375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600" b="1">
                <a:solidFill>
                  <a:srgbClr val="003366"/>
                </a:solidFill>
              </a:rPr>
              <a:t>REQUIRE </a:t>
            </a:r>
            <a:r>
              <a:rPr lang="en-US" sz="1600" b="1" i="1" u="sng">
                <a:solidFill>
                  <a:srgbClr val="3366FF"/>
                </a:solidFill>
              </a:rPr>
              <a:t>development</a:t>
            </a:r>
            <a:r>
              <a:rPr lang="en-US" sz="1600" b="1">
                <a:solidFill>
                  <a:srgbClr val="003366"/>
                </a:solidFill>
              </a:rPr>
              <a:t> of today’s technologies</a:t>
            </a: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 rot="-5400000">
            <a:off x="6807201" y="2755900"/>
            <a:ext cx="1509712" cy="2408237"/>
          </a:xfrm>
          <a:prstGeom prst="homePlate">
            <a:avLst>
              <a:gd name="adj" fmla="val 23148"/>
            </a:avLst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vert="eaVert" anchor="ctr"/>
          <a:lstStyle/>
          <a:p>
            <a:pPr defTabSz="79375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600" b="1">
                <a:solidFill>
                  <a:srgbClr val="003366"/>
                </a:solidFill>
              </a:rPr>
              <a:t>REQUIRES </a:t>
            </a:r>
            <a:r>
              <a:rPr lang="en-US" sz="1600" b="1" i="1" u="sng">
                <a:solidFill>
                  <a:srgbClr val="FF3300"/>
                </a:solidFill>
              </a:rPr>
              <a:t>research</a:t>
            </a:r>
            <a:r>
              <a:rPr lang="en-US" sz="1600" b="1">
                <a:solidFill>
                  <a:srgbClr val="003366"/>
                </a:solidFill>
              </a:rPr>
              <a:t>  for tomorrow’s technologies</a:t>
            </a:r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3529013" y="5634038"/>
            <a:ext cx="4425950" cy="581025"/>
          </a:xfrm>
          <a:prstGeom prst="leftRightArrow">
            <a:avLst>
              <a:gd name="adj1" fmla="val 66083"/>
              <a:gd name="adj2" fmla="val 79772"/>
            </a:avLst>
          </a:prstGeom>
          <a:solidFill>
            <a:srgbClr val="FF99CC"/>
          </a:solidFill>
          <a:ln w="349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defTabSz="79375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b="1">
                <a:solidFill>
                  <a:srgbClr val="003366"/>
                </a:solidFill>
              </a:rPr>
              <a:t>These actions must be put in hand NOW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Fuel Cells &amp; Hydrogen Joint Undertaking Stakeholders General Assembly, October 27, 2009</a:t>
            </a:r>
            <a:endParaRPr lang="en-US" dirty="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304800"/>
            <a:ext cx="6705600" cy="762000"/>
          </a:xfrm>
        </p:spPr>
        <p:txBody>
          <a:bodyPr/>
          <a:lstStyle/>
          <a:p>
            <a:pPr eaLnBrk="1" hangingPunct="1"/>
            <a:r>
              <a:rPr lang="nl-NL" sz="3600" b="0" smtClean="0"/>
              <a:t>With and without SmartGrids</a:t>
            </a:r>
            <a:endParaRPr lang="en-GB" sz="3600" b="0" smtClean="0"/>
          </a:p>
        </p:txBody>
      </p:sp>
      <p:sp>
        <p:nvSpPr>
          <p:cNvPr id="46084" name="Text Box 3"/>
          <p:cNvSpPr txBox="1">
            <a:spLocks noChangeArrowheads="1"/>
          </p:cNvSpPr>
          <p:nvPr/>
        </p:nvSpPr>
        <p:spPr bwMode="auto">
          <a:xfrm>
            <a:off x="3200400" y="6326188"/>
            <a:ext cx="2222500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nl-NL" sz="1200" b="1"/>
              <a:t>Input AC needed;</a:t>
            </a:r>
          </a:p>
          <a:p>
            <a:pPr>
              <a:buFont typeface="Wingdings" pitchFamily="2" charset="2"/>
              <a:buNone/>
            </a:pPr>
            <a:r>
              <a:rPr lang="nl-NL" sz="1200" b="1"/>
              <a:t>show the what is happening</a:t>
            </a:r>
            <a:endParaRPr lang="en-GB" sz="1200" b="1"/>
          </a:p>
        </p:txBody>
      </p:sp>
      <p:sp>
        <p:nvSpPr>
          <p:cNvPr id="46085" name="Text Box 116"/>
          <p:cNvSpPr txBox="1">
            <a:spLocks noChangeArrowheads="1"/>
          </p:cNvSpPr>
          <p:nvPr/>
        </p:nvSpPr>
        <p:spPr bwMode="auto">
          <a:xfrm>
            <a:off x="1447800" y="5638800"/>
            <a:ext cx="914400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GB"/>
              <a:t>Today</a:t>
            </a:r>
          </a:p>
        </p:txBody>
      </p:sp>
      <p:sp>
        <p:nvSpPr>
          <p:cNvPr id="46086" name="AutoShape 118"/>
          <p:cNvSpPr>
            <a:spLocks noChangeArrowheads="1"/>
          </p:cNvSpPr>
          <p:nvPr/>
        </p:nvSpPr>
        <p:spPr bwMode="auto">
          <a:xfrm>
            <a:off x="4114800" y="3429000"/>
            <a:ext cx="814388" cy="866775"/>
          </a:xfrm>
          <a:custGeom>
            <a:avLst/>
            <a:gdLst>
              <a:gd name="T0" fmla="*/ 570298 w 21600"/>
              <a:gd name="T1" fmla="*/ 0 h 21600"/>
              <a:gd name="T2" fmla="*/ 570298 w 21600"/>
              <a:gd name="T3" fmla="*/ 487882 h 21600"/>
              <a:gd name="T4" fmla="*/ 122045 w 21600"/>
              <a:gd name="T5" fmla="*/ 866775 h 21600"/>
              <a:gd name="T6" fmla="*/ 814388 w 21600"/>
              <a:gd name="T7" fmla="*/ 243941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nl-BE"/>
          </a:p>
        </p:txBody>
      </p:sp>
      <p:sp>
        <p:nvSpPr>
          <p:cNvPr id="46087" name="AutoShape 120"/>
          <p:cNvSpPr>
            <a:spLocks noChangeArrowheads="1"/>
          </p:cNvSpPr>
          <p:nvPr/>
        </p:nvSpPr>
        <p:spPr bwMode="auto">
          <a:xfrm>
            <a:off x="3429000" y="4419600"/>
            <a:ext cx="1752600" cy="1219200"/>
          </a:xfrm>
          <a:prstGeom prst="upArrowCallout">
            <a:avLst>
              <a:gd name="adj1" fmla="val 35938"/>
              <a:gd name="adj2" fmla="val 35938"/>
              <a:gd name="adj3" fmla="val 16667"/>
              <a:gd name="adj4" fmla="val 66667"/>
            </a:avLst>
          </a:prstGeom>
          <a:solidFill>
            <a:srgbClr val="CCCC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pl-PL" sz="1800"/>
              <a:t>SmartGrid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pl-PL" sz="1800"/>
              <a:t>Vision</a:t>
            </a:r>
            <a:endParaRPr lang="en-GB" sz="2000"/>
          </a:p>
        </p:txBody>
      </p:sp>
      <p:sp>
        <p:nvSpPr>
          <p:cNvPr id="46088" name="AutoShape 121"/>
          <p:cNvSpPr>
            <a:spLocks noChangeArrowheads="1"/>
          </p:cNvSpPr>
          <p:nvPr/>
        </p:nvSpPr>
        <p:spPr bwMode="auto">
          <a:xfrm>
            <a:off x="4038600" y="5562600"/>
            <a:ext cx="485775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CC00"/>
          </a:solidFill>
          <a:ln w="9525">
            <a:solidFill>
              <a:srgbClr val="CC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BE"/>
          </a:p>
        </p:txBody>
      </p:sp>
      <p:sp>
        <p:nvSpPr>
          <p:cNvPr id="46089" name="AutoShape 119"/>
          <p:cNvSpPr>
            <a:spLocks noChangeArrowheads="1"/>
          </p:cNvSpPr>
          <p:nvPr/>
        </p:nvSpPr>
        <p:spPr bwMode="auto">
          <a:xfrm>
            <a:off x="3810000" y="2667000"/>
            <a:ext cx="1371600" cy="1400175"/>
          </a:xfrm>
          <a:custGeom>
            <a:avLst/>
            <a:gdLst>
              <a:gd name="T0" fmla="*/ 960501 w 21600"/>
              <a:gd name="T1" fmla="*/ 0 h 21600"/>
              <a:gd name="T2" fmla="*/ 960501 w 21600"/>
              <a:gd name="T3" fmla="*/ 788117 h 21600"/>
              <a:gd name="T4" fmla="*/ 205549 w 21600"/>
              <a:gd name="T5" fmla="*/ 1400175 h 21600"/>
              <a:gd name="T6" fmla="*/ 1371600 w 21600"/>
              <a:gd name="T7" fmla="*/ 394058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noFill/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BE"/>
          </a:p>
        </p:txBody>
      </p:sp>
      <p:pic>
        <p:nvPicPr>
          <p:cNvPr id="46090" name="Picture 1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828800"/>
            <a:ext cx="259080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1" name="Picture 129" descr="j02372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1828800"/>
            <a:ext cx="2590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92" name="Text Box 117"/>
          <p:cNvSpPr txBox="1">
            <a:spLocks noChangeArrowheads="1"/>
          </p:cNvSpPr>
          <p:nvPr/>
        </p:nvSpPr>
        <p:spPr bwMode="auto">
          <a:xfrm>
            <a:off x="6629400" y="5562600"/>
            <a:ext cx="11430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pl-PL" sz="2000" b="1"/>
              <a:t>Future</a:t>
            </a:r>
            <a:endParaRPr lang="en-GB" sz="2000" b="1"/>
          </a:p>
        </p:txBody>
      </p:sp>
      <p:sp>
        <p:nvSpPr>
          <p:cNvPr id="46093" name="AutoShape 115"/>
          <p:cNvSpPr>
            <a:spLocks noChangeArrowheads="1"/>
          </p:cNvSpPr>
          <p:nvPr/>
        </p:nvSpPr>
        <p:spPr bwMode="auto">
          <a:xfrm>
            <a:off x="457200" y="5867400"/>
            <a:ext cx="8153400" cy="228600"/>
          </a:xfrm>
          <a:custGeom>
            <a:avLst/>
            <a:gdLst>
              <a:gd name="T0" fmla="*/ 7723082 w 21600"/>
              <a:gd name="T1" fmla="*/ 0 h 21600"/>
              <a:gd name="T2" fmla="*/ 0 w 21600"/>
              <a:gd name="T3" fmla="*/ 114300 h 21600"/>
              <a:gd name="T4" fmla="*/ 7723082 w 21600"/>
              <a:gd name="T5" fmla="*/ 228600 h 21600"/>
              <a:gd name="T6" fmla="*/ 8153400 w 21600"/>
              <a:gd name="T7" fmla="*/ 1143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8100 h 21600"/>
              <a:gd name="T14" fmla="*/ 21315 w 21600"/>
              <a:gd name="T15" fmla="*/ 135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0460" y="0"/>
                </a:moveTo>
                <a:lnTo>
                  <a:pt x="20460" y="8100"/>
                </a:lnTo>
                <a:lnTo>
                  <a:pt x="3375" y="8100"/>
                </a:lnTo>
                <a:lnTo>
                  <a:pt x="3375" y="13500"/>
                </a:lnTo>
                <a:lnTo>
                  <a:pt x="20460" y="13500"/>
                </a:lnTo>
                <a:lnTo>
                  <a:pt x="2046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8100"/>
                </a:moveTo>
                <a:lnTo>
                  <a:pt x="1350" y="13500"/>
                </a:lnTo>
                <a:lnTo>
                  <a:pt x="2700" y="13500"/>
                </a:lnTo>
                <a:lnTo>
                  <a:pt x="2700" y="8100"/>
                </a:lnTo>
                <a:close/>
              </a:path>
              <a:path w="21600" h="21600">
                <a:moveTo>
                  <a:pt x="0" y="8100"/>
                </a:moveTo>
                <a:lnTo>
                  <a:pt x="0" y="13500"/>
                </a:lnTo>
                <a:lnTo>
                  <a:pt x="675" y="13500"/>
                </a:lnTo>
                <a:lnTo>
                  <a:pt x="675" y="8100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BE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Fuel Cells &amp; Hydrogen Joint Undertaking Stakeholders General Assembly, October 27, 2009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187450" y="0"/>
            <a:ext cx="795655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4800" b="1" i="0" u="none" strike="noStrike" kern="0" cap="none" spc="0" normalizeH="0" baseline="0" noProof="0" smtClean="0">
                <a:ln>
                  <a:noFill/>
                </a:ln>
                <a:solidFill>
                  <a:srgbClr val="808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Future urban view</a:t>
            </a:r>
          </a:p>
        </p:txBody>
      </p:sp>
      <p:pic>
        <p:nvPicPr>
          <p:cNvPr id="5" name="Picture 3" descr="ScreenShot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8900"/>
            <a:ext cx="914400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Fuel Cells &amp; Hydrogen Joint Undertaking Stakeholders General Assembly, October 27, 2009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87450" y="0"/>
            <a:ext cx="7956550" cy="1125538"/>
          </a:xfrm>
        </p:spPr>
        <p:txBody>
          <a:bodyPr/>
          <a:lstStyle/>
          <a:p>
            <a:r>
              <a:rPr lang="nl-BE" smtClean="0"/>
              <a:t>Future European view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5663" y="1196975"/>
            <a:ext cx="7432675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Fuel Cells &amp; Hydrogen Joint Undertaking Stakeholders General Assembly, October 27, 2009</a:t>
            </a:r>
            <a:endParaRPr lang="en-US" dirty="0"/>
          </a:p>
        </p:txBody>
      </p:sp>
      <p:sp>
        <p:nvSpPr>
          <p:cNvPr id="3075" name="Title 5"/>
          <p:cNvSpPr>
            <a:spLocks noGrp="1"/>
          </p:cNvSpPr>
          <p:nvPr>
            <p:ph type="title" idx="4294967295"/>
          </p:nvPr>
        </p:nvSpPr>
        <p:spPr/>
        <p:txBody>
          <a:bodyPr anchor="t"/>
          <a:lstStyle/>
          <a:p>
            <a:pPr eaLnBrk="1" hangingPunct="1"/>
            <a:r>
              <a:rPr lang="en-US" smtClean="0"/>
              <a:t>Presentation Objectives</a:t>
            </a:r>
          </a:p>
        </p:txBody>
      </p:sp>
      <p:sp>
        <p:nvSpPr>
          <p:cNvPr id="3076" name="Content Placeholder 6"/>
          <p:cNvSpPr>
            <a:spLocks noGrp="1"/>
          </p:cNvSpPr>
          <p:nvPr>
            <p:ph idx="4294967295"/>
          </p:nvPr>
        </p:nvSpPr>
        <p:spPr>
          <a:xfrm>
            <a:off x="611188" y="1196975"/>
            <a:ext cx="8229600" cy="4897438"/>
          </a:xfrm>
        </p:spPr>
        <p:txBody>
          <a:bodyPr lIns="270000" tIns="190800"/>
          <a:lstStyle/>
          <a:p>
            <a:pPr eaLnBrk="1" hangingPunct="1"/>
            <a:r>
              <a:rPr lang="en-US" sz="2800" dirty="0" smtClean="0"/>
              <a:t>Energy in the environment: local approach</a:t>
            </a:r>
          </a:p>
          <a:p>
            <a:pPr eaLnBrk="1" hangingPunct="1"/>
            <a:r>
              <a:rPr lang="en-US" sz="2800" dirty="0" smtClean="0"/>
              <a:t>Energy sources, free humans of the local availability and of time: James Watt, </a:t>
            </a:r>
            <a:r>
              <a:rPr lang="en-US" sz="2800" dirty="0" smtClean="0">
                <a:solidFill>
                  <a:srgbClr val="FF0000"/>
                </a:solidFill>
              </a:rPr>
              <a:t>first</a:t>
            </a:r>
            <a:r>
              <a:rPr lang="en-US" sz="2800" dirty="0" smtClean="0"/>
              <a:t> industrial revolution </a:t>
            </a:r>
          </a:p>
          <a:p>
            <a:pPr eaLnBrk="1" hangingPunct="1"/>
            <a:r>
              <a:rPr lang="en-US" sz="2800" dirty="0" smtClean="0"/>
              <a:t>Using all energy available and bringing it to the user: Faraday, Maxwell, electricity, </a:t>
            </a:r>
            <a:r>
              <a:rPr lang="en-US" sz="2800" dirty="0" smtClean="0">
                <a:solidFill>
                  <a:srgbClr val="FF0000"/>
                </a:solidFill>
              </a:rPr>
              <a:t>second</a:t>
            </a:r>
            <a:r>
              <a:rPr lang="en-US" sz="2800" dirty="0" smtClean="0"/>
              <a:t> industrial revolution</a:t>
            </a:r>
          </a:p>
          <a:p>
            <a:pPr eaLnBrk="1" hangingPunct="1"/>
            <a:r>
              <a:rPr lang="en-US" sz="2800" dirty="0" smtClean="0"/>
              <a:t>Harvesting energy, a greenhouse gas free supply: Einstein, </a:t>
            </a:r>
            <a:r>
              <a:rPr lang="en-US" sz="2800" dirty="0" err="1" smtClean="0"/>
              <a:t>Bequerrel</a:t>
            </a:r>
            <a:r>
              <a:rPr lang="en-US" sz="2800" dirty="0" smtClean="0"/>
              <a:t>, electricity again, </a:t>
            </a:r>
            <a:r>
              <a:rPr lang="en-US" sz="2800" dirty="0" smtClean="0">
                <a:solidFill>
                  <a:srgbClr val="FF0000"/>
                </a:solidFill>
              </a:rPr>
              <a:t>third</a:t>
            </a:r>
            <a:r>
              <a:rPr lang="en-US" sz="2800" dirty="0" smtClean="0"/>
              <a:t> industrial revolution</a:t>
            </a:r>
          </a:p>
        </p:txBody>
      </p:sp>
      <p:sp>
        <p:nvSpPr>
          <p:cNvPr id="3077" name="Footer Placeholder 3"/>
          <p:cNvSpPr txBox="1">
            <a:spLocks noGrp="1"/>
          </p:cNvSpPr>
          <p:nvPr/>
        </p:nvSpPr>
        <p:spPr bwMode="auto">
          <a:xfrm>
            <a:off x="2571750" y="6597650"/>
            <a:ext cx="492918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200">
                <a:solidFill>
                  <a:srgbClr val="FFFFFF"/>
                </a:solidFill>
                <a:latin typeface="Book Antiqua" pitchFamily="18" charset="0"/>
              </a:rPr>
              <a:t>Ronnie Belmans (ronnie.belmans@esat.kuleuven.be)</a:t>
            </a:r>
          </a:p>
        </p:txBody>
      </p:sp>
      <p:sp>
        <p:nvSpPr>
          <p:cNvPr id="3078" name="Slide Number Placeholder 4"/>
          <p:cNvSpPr txBox="1">
            <a:spLocks noGrp="1"/>
          </p:cNvSpPr>
          <p:nvPr/>
        </p:nvSpPr>
        <p:spPr bwMode="auto">
          <a:xfrm>
            <a:off x="8269288" y="6597650"/>
            <a:ext cx="8747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fld id="{C3DF45CA-81A9-47E3-A63F-76F034E293F2}" type="slidenum">
              <a:rPr lang="en-US">
                <a:solidFill>
                  <a:srgbClr val="FFFFFF"/>
                </a:solidFill>
                <a:latin typeface="Book Antiqua" pitchFamily="18" charset="0"/>
              </a:rPr>
              <a:pPr algn="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</a:t>
            </a:fld>
            <a:endParaRPr lang="en-US">
              <a:solidFill>
                <a:srgbClr val="FFFFFF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Fuel Cells &amp; Hydrogen Joint Undertaking Stakeholders General Assembly, October 27, 2009</a:t>
            </a:r>
            <a:endParaRPr lang="en-US" dirty="0"/>
          </a:p>
        </p:txBody>
      </p:sp>
      <p:sp>
        <p:nvSpPr>
          <p:cNvPr id="26627" name="Content Placeholder 2"/>
          <p:cNvSpPr>
            <a:spLocks noGrp="1"/>
          </p:cNvSpPr>
          <p:nvPr>
            <p:ph idx="4294967295"/>
          </p:nvPr>
        </p:nvSpPr>
        <p:spPr>
          <a:xfrm>
            <a:off x="395288" y="1268413"/>
            <a:ext cx="8229600" cy="4525962"/>
          </a:xfrm>
        </p:spPr>
        <p:txBody>
          <a:bodyPr lIns="270000" tIns="190800"/>
          <a:lstStyle/>
          <a:p>
            <a:pPr eaLnBrk="1" hangingPunct="1">
              <a:buFont typeface="Wingdings" pitchFamily="2" charset="2"/>
              <a:buNone/>
            </a:pPr>
            <a:r>
              <a:rPr lang="en-US" sz="1800" b="0" i="1" smtClean="0"/>
              <a:t>Technical miracles of the 20</a:t>
            </a:r>
            <a:r>
              <a:rPr lang="en-US" sz="1800" b="0" i="1" baseline="30000" smtClean="0"/>
              <a:t>th</a:t>
            </a:r>
            <a:r>
              <a:rPr lang="en-US" sz="1800" b="0" i="1" smtClean="0"/>
              <a:t> century</a:t>
            </a:r>
          </a:p>
          <a:p>
            <a:pPr eaLnBrk="1" hangingPunct="1">
              <a:buFont typeface="Arial" charset="0"/>
              <a:buAutoNum type="arabicPeriod"/>
            </a:pPr>
            <a:r>
              <a:rPr lang="en-US" sz="1200" b="0" smtClean="0">
                <a:solidFill>
                  <a:srgbClr val="FF0000"/>
                </a:solidFill>
              </a:rPr>
              <a:t>Electrification</a:t>
            </a:r>
          </a:p>
          <a:p>
            <a:pPr eaLnBrk="1" hangingPunct="1">
              <a:buFont typeface="Arial" charset="0"/>
              <a:buAutoNum type="arabicPeriod"/>
            </a:pPr>
            <a:r>
              <a:rPr lang="en-US" sz="1200" smtClean="0"/>
              <a:t>Automobile</a:t>
            </a:r>
          </a:p>
          <a:p>
            <a:pPr eaLnBrk="1" hangingPunct="1">
              <a:buFont typeface="Arial" charset="0"/>
              <a:buAutoNum type="arabicPeriod"/>
            </a:pPr>
            <a:r>
              <a:rPr lang="en-US" sz="1200" smtClean="0"/>
              <a:t>Airplane</a:t>
            </a:r>
          </a:p>
          <a:p>
            <a:pPr eaLnBrk="1" hangingPunct="1">
              <a:buFont typeface="Arial" charset="0"/>
              <a:buAutoNum type="arabicPeriod"/>
            </a:pPr>
            <a:r>
              <a:rPr lang="en-US" sz="1200" smtClean="0"/>
              <a:t>Safe and Abundant Water</a:t>
            </a:r>
          </a:p>
          <a:p>
            <a:pPr eaLnBrk="1" hangingPunct="1">
              <a:buFont typeface="Arial" charset="0"/>
              <a:buAutoNum type="arabicPeriod"/>
            </a:pPr>
            <a:r>
              <a:rPr lang="en-US" sz="1200" smtClean="0"/>
              <a:t>Electronics </a:t>
            </a:r>
          </a:p>
          <a:p>
            <a:pPr eaLnBrk="1" hangingPunct="1">
              <a:buFont typeface="Arial" charset="0"/>
              <a:buAutoNum type="arabicPeriod"/>
            </a:pPr>
            <a:r>
              <a:rPr lang="en-US" sz="1200" smtClean="0"/>
              <a:t>Radio and Television </a:t>
            </a:r>
          </a:p>
          <a:p>
            <a:pPr eaLnBrk="1" hangingPunct="1">
              <a:buFont typeface="Arial" charset="0"/>
              <a:buAutoNum type="arabicPeriod"/>
            </a:pPr>
            <a:r>
              <a:rPr lang="en-US" sz="1200" smtClean="0"/>
              <a:t>Agricultural Mechanization</a:t>
            </a:r>
          </a:p>
          <a:p>
            <a:pPr eaLnBrk="1" hangingPunct="1">
              <a:buFont typeface="Arial" charset="0"/>
              <a:buAutoNum type="arabicPeriod"/>
            </a:pPr>
            <a:r>
              <a:rPr lang="en-US" sz="1200" smtClean="0"/>
              <a:t>Computers</a:t>
            </a:r>
          </a:p>
          <a:p>
            <a:pPr eaLnBrk="1" hangingPunct="1">
              <a:buFont typeface="Arial" charset="0"/>
              <a:buAutoNum type="arabicPeriod"/>
            </a:pPr>
            <a:r>
              <a:rPr lang="en-US" sz="1200" smtClean="0"/>
              <a:t>Telephone</a:t>
            </a:r>
          </a:p>
          <a:p>
            <a:pPr eaLnBrk="1" hangingPunct="1">
              <a:buFont typeface="Arial" charset="0"/>
              <a:buAutoNum type="arabicPeriod"/>
            </a:pPr>
            <a:r>
              <a:rPr lang="en-US" sz="1200" smtClean="0"/>
              <a:t>Air Conditioning and Refrigeration</a:t>
            </a:r>
          </a:p>
          <a:p>
            <a:pPr eaLnBrk="1" hangingPunct="1">
              <a:buFont typeface="Arial" charset="0"/>
              <a:buAutoNum type="arabicPeriod"/>
            </a:pPr>
            <a:r>
              <a:rPr lang="en-US" sz="1200" smtClean="0"/>
              <a:t>Interstate Highways</a:t>
            </a:r>
          </a:p>
          <a:p>
            <a:pPr eaLnBrk="1" hangingPunct="1">
              <a:buFont typeface="Arial" charset="0"/>
              <a:buAutoNum type="arabicPeriod"/>
            </a:pPr>
            <a:r>
              <a:rPr lang="en-US" sz="1200" smtClean="0"/>
              <a:t>Space Exploration</a:t>
            </a:r>
          </a:p>
          <a:p>
            <a:pPr eaLnBrk="1" hangingPunct="1">
              <a:buFont typeface="Arial" charset="0"/>
              <a:buAutoNum type="arabicPeriod"/>
            </a:pPr>
            <a:r>
              <a:rPr lang="en-US" sz="1200" smtClean="0"/>
              <a:t>Internet </a:t>
            </a:r>
          </a:p>
          <a:p>
            <a:pPr eaLnBrk="1" hangingPunct="1">
              <a:buFont typeface="Arial" charset="0"/>
              <a:buAutoNum type="arabicPeriod"/>
            </a:pPr>
            <a:r>
              <a:rPr lang="en-US" sz="1200" smtClean="0"/>
              <a:t>Imaging Technologies </a:t>
            </a:r>
          </a:p>
          <a:p>
            <a:pPr eaLnBrk="1" hangingPunct="1">
              <a:buFont typeface="Arial" charset="0"/>
              <a:buAutoNum type="arabicPeriod"/>
            </a:pPr>
            <a:r>
              <a:rPr lang="en-US" sz="1200" smtClean="0"/>
              <a:t>Household Appliances</a:t>
            </a:r>
          </a:p>
          <a:p>
            <a:pPr eaLnBrk="1" hangingPunct="1">
              <a:buFont typeface="Arial" charset="0"/>
              <a:buAutoNum type="arabicPeriod"/>
            </a:pPr>
            <a:r>
              <a:rPr lang="en-US" sz="1200" smtClean="0"/>
              <a:t>Health Technologies</a:t>
            </a:r>
          </a:p>
          <a:p>
            <a:pPr eaLnBrk="1" hangingPunct="1">
              <a:buFont typeface="Arial" charset="0"/>
              <a:buAutoNum type="arabicPeriod"/>
            </a:pPr>
            <a:r>
              <a:rPr lang="en-US" sz="1200" smtClean="0"/>
              <a:t>Petroleum and Gas Technologies</a:t>
            </a:r>
          </a:p>
          <a:p>
            <a:pPr eaLnBrk="1" hangingPunct="1">
              <a:buFont typeface="Arial" charset="0"/>
              <a:buAutoNum type="arabicPeriod"/>
            </a:pPr>
            <a:r>
              <a:rPr lang="en-US" sz="1200" smtClean="0"/>
              <a:t>Laser and Fiber Optics</a:t>
            </a:r>
          </a:p>
          <a:p>
            <a:pPr eaLnBrk="1" hangingPunct="1">
              <a:buFont typeface="Arial" charset="0"/>
              <a:buAutoNum type="arabicPeriod"/>
            </a:pPr>
            <a:r>
              <a:rPr lang="en-US" sz="1200" smtClean="0"/>
              <a:t>Nuclear Technologies</a:t>
            </a:r>
          </a:p>
          <a:p>
            <a:pPr eaLnBrk="1" hangingPunct="1">
              <a:buFont typeface="Arial" charset="0"/>
              <a:buAutoNum type="arabicPeriod"/>
            </a:pPr>
            <a:r>
              <a:rPr lang="en-US" sz="1200" smtClean="0"/>
              <a:t>High Performance Materials</a:t>
            </a:r>
          </a:p>
        </p:txBody>
      </p:sp>
      <p:sp>
        <p:nvSpPr>
          <p:cNvPr id="26628" name="Footer Placeholder 3"/>
          <p:cNvSpPr txBox="1">
            <a:spLocks noGrp="1"/>
          </p:cNvSpPr>
          <p:nvPr/>
        </p:nvSpPr>
        <p:spPr bwMode="auto">
          <a:xfrm>
            <a:off x="2571750" y="6597650"/>
            <a:ext cx="492918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200">
                <a:solidFill>
                  <a:srgbClr val="FFFFFF"/>
                </a:solidFill>
                <a:latin typeface="Book Antiqua" pitchFamily="18" charset="0"/>
              </a:rPr>
              <a:t>Ronnie Belmans (ronnie.belmans@esat.kuleuven.be)</a:t>
            </a:r>
          </a:p>
        </p:txBody>
      </p:sp>
      <p:sp>
        <p:nvSpPr>
          <p:cNvPr id="26629" name="Slide Number Placeholder 4"/>
          <p:cNvSpPr txBox="1">
            <a:spLocks noGrp="1"/>
          </p:cNvSpPr>
          <p:nvPr/>
        </p:nvSpPr>
        <p:spPr bwMode="auto">
          <a:xfrm>
            <a:off x="8269288" y="6597650"/>
            <a:ext cx="8747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fld id="{A6806A47-9E6E-47E7-9113-BEC759970E3E}" type="slidenum">
              <a:rPr lang="en-US">
                <a:solidFill>
                  <a:srgbClr val="FFFFFF"/>
                </a:solidFill>
                <a:latin typeface="Book Antiqua" pitchFamily="18" charset="0"/>
              </a:rPr>
              <a:pPr algn="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3</a:t>
            </a:fld>
            <a:endParaRPr lang="en-US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313" y="6143625"/>
            <a:ext cx="2781300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sz="1050" i="1" dirty="0">
                <a:solidFill>
                  <a:srgbClr val="003366"/>
                </a:solidFill>
              </a:rPr>
              <a:t>(Source: National Academy of Engineering)</a:t>
            </a:r>
          </a:p>
        </p:txBody>
      </p:sp>
      <p:pic>
        <p:nvPicPr>
          <p:cNvPr id="2663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8" y="2000250"/>
            <a:ext cx="5157787" cy="34290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26632" name="TextBox 7"/>
          <p:cNvSpPr txBox="1">
            <a:spLocks noChangeArrowheads="1"/>
          </p:cNvSpPr>
          <p:nvPr/>
        </p:nvSpPr>
        <p:spPr bwMode="auto">
          <a:xfrm>
            <a:off x="3714750" y="5500688"/>
            <a:ext cx="49815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rgbClr val="FF0000"/>
                </a:solidFill>
              </a:rPr>
              <a:t>Still…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rgbClr val="FF0000"/>
                </a:solidFill>
              </a:rPr>
              <a:t>new generation paradigms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rgbClr val="FF0000"/>
                </a:solidFill>
              </a:rPr>
              <a:t>&amp; ageing assets pose a serious challenge…</a:t>
            </a:r>
          </a:p>
        </p:txBody>
      </p:sp>
      <p:sp>
        <p:nvSpPr>
          <p:cNvPr id="26633" name="Title 1"/>
          <p:cNvSpPr>
            <a:spLocks noGrp="1"/>
          </p:cNvSpPr>
          <p:nvPr>
            <p:ph type="title" idx="4294967295"/>
          </p:nvPr>
        </p:nvSpPr>
        <p:spPr/>
        <p:txBody>
          <a:bodyPr anchor="t"/>
          <a:lstStyle/>
          <a:p>
            <a:pPr eaLnBrk="1" hangingPunct="1"/>
            <a:r>
              <a:rPr lang="en-US" sz="3600" smtClean="0"/>
              <a:t>Technical, legal and economic challenges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Fuel Cells &amp; Hydrogen Joint Undertaking Stakeholders General Assembly, October 27, 2009</a:t>
            </a:r>
            <a:endParaRPr lang="en-US" dirty="0"/>
          </a:p>
        </p:txBody>
      </p:sp>
      <p:sp>
        <p:nvSpPr>
          <p:cNvPr id="9219" name="Title 1"/>
          <p:cNvSpPr>
            <a:spLocks noGrp="1"/>
          </p:cNvSpPr>
          <p:nvPr>
            <p:ph type="title" idx="4294967295"/>
          </p:nvPr>
        </p:nvSpPr>
        <p:spPr/>
        <p:txBody>
          <a:bodyPr anchor="t"/>
          <a:lstStyle/>
          <a:p>
            <a:pPr eaLnBrk="1" hangingPunct="1"/>
            <a:r>
              <a:rPr lang="en-US" sz="3600" smtClean="0"/>
              <a:t>Challenges for 2020 and beyond</a:t>
            </a:r>
          </a:p>
        </p:txBody>
      </p:sp>
      <p:sp>
        <p:nvSpPr>
          <p:cNvPr id="9220" name="Footer Placeholder 3"/>
          <p:cNvSpPr txBox="1">
            <a:spLocks noGrp="1"/>
          </p:cNvSpPr>
          <p:nvPr/>
        </p:nvSpPr>
        <p:spPr bwMode="auto">
          <a:xfrm>
            <a:off x="2571750" y="6597650"/>
            <a:ext cx="492918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200">
                <a:solidFill>
                  <a:srgbClr val="FFFFFF"/>
                </a:solidFill>
                <a:latin typeface="Book Antiqua" pitchFamily="18" charset="0"/>
              </a:rPr>
              <a:t>Ronnie Belmans (ronnie.belmans@esat.kuleuven.be)</a:t>
            </a:r>
          </a:p>
        </p:txBody>
      </p:sp>
      <p:pic>
        <p:nvPicPr>
          <p:cNvPr id="9221" name="Picture 2" descr="solarfarm"/>
          <p:cNvPicPr preferRelativeResize="0"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50925" y="4264025"/>
            <a:ext cx="2255838" cy="1295400"/>
          </a:xfrm>
          <a:ln w="25400">
            <a:solidFill>
              <a:srgbClr val="FF00FF"/>
            </a:solidFill>
          </a:ln>
        </p:spPr>
      </p:pic>
      <p:pic>
        <p:nvPicPr>
          <p:cNvPr id="9222" name="Picture 3" descr="smart-met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4013" y="1724025"/>
            <a:ext cx="1919287" cy="1439863"/>
          </a:xfrm>
          <a:prstGeom prst="rect">
            <a:avLst/>
          </a:prstGeom>
          <a:noFill/>
          <a:ln w="25400">
            <a:solidFill>
              <a:srgbClr val="FF00FF"/>
            </a:solidFill>
            <a:miter lim="800000"/>
            <a:headEnd/>
            <a:tailEnd/>
          </a:ln>
        </p:spPr>
      </p:pic>
      <p:sp>
        <p:nvSpPr>
          <p:cNvPr id="9223" name="Text Box 5"/>
          <p:cNvSpPr txBox="1">
            <a:spLocks noChangeArrowheads="1"/>
          </p:cNvSpPr>
          <p:nvPr/>
        </p:nvSpPr>
        <p:spPr bwMode="auto">
          <a:xfrm>
            <a:off x="2998788" y="4833938"/>
            <a:ext cx="1917700" cy="830262"/>
          </a:xfrm>
          <a:prstGeom prst="rect">
            <a:avLst/>
          </a:prstGeom>
          <a:solidFill>
            <a:schemeClr val="bg1"/>
          </a:solidFill>
          <a:ln w="25400">
            <a:solidFill>
              <a:srgbClr val="FF00FF"/>
            </a:solidFill>
            <a:miter lim="800000"/>
            <a:headEnd type="none" w="sm" len="sm"/>
            <a:tailEnd type="none" w="sm" len="sm"/>
          </a:ln>
        </p:spPr>
        <p:txBody>
          <a:bodyPr lIns="91422" tIns="45710" rIns="91422" bIns="45710">
            <a:spAutoFit/>
          </a:bodyPr>
          <a:lstStyle/>
          <a:p>
            <a:pPr algn="r" defTabSz="76200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sz="1600" b="1">
                <a:solidFill>
                  <a:srgbClr val="003366"/>
                </a:solidFill>
              </a:rPr>
              <a:t>30GW of solar power in the South ?</a:t>
            </a:r>
          </a:p>
        </p:txBody>
      </p:sp>
      <p:pic>
        <p:nvPicPr>
          <p:cNvPr id="9224" name="Picture 7"/>
          <p:cNvPicPr preferRelativeResize="0"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125" y="2201863"/>
            <a:ext cx="1739900" cy="2019300"/>
          </a:xfrm>
          <a:prstGeom prst="rect">
            <a:avLst/>
          </a:prstGeom>
          <a:noFill/>
          <a:ln w="25400">
            <a:solidFill>
              <a:srgbClr val="FF00FF"/>
            </a:solidFill>
            <a:miter lim="800000"/>
            <a:headEnd type="none" w="sm" len="sm"/>
            <a:tailEnd type="none" w="sm" len="sm"/>
          </a:ln>
        </p:spPr>
      </p:pic>
      <p:sp>
        <p:nvSpPr>
          <p:cNvPr id="9225" name="Text Box 8"/>
          <p:cNvSpPr txBox="1">
            <a:spLocks noChangeArrowheads="1"/>
          </p:cNvSpPr>
          <p:nvPr/>
        </p:nvSpPr>
        <p:spPr bwMode="auto">
          <a:xfrm>
            <a:off x="285750" y="1812925"/>
            <a:ext cx="2601913" cy="584200"/>
          </a:xfrm>
          <a:prstGeom prst="rect">
            <a:avLst/>
          </a:prstGeom>
          <a:solidFill>
            <a:schemeClr val="bg1"/>
          </a:solidFill>
          <a:ln w="25400">
            <a:solidFill>
              <a:srgbClr val="FF00FF"/>
            </a:solidFill>
            <a:miter lim="800000"/>
            <a:headEnd type="none" w="sm" len="sm"/>
            <a:tailEnd type="none" w="sm" len="sm"/>
          </a:ln>
        </p:spPr>
        <p:txBody>
          <a:bodyPr lIns="91422" tIns="45710" rIns="91422" bIns="45710">
            <a:spAutoFit/>
          </a:bodyPr>
          <a:lstStyle/>
          <a:p>
            <a:pPr defTabSz="76200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sz="1600" b="1">
                <a:solidFill>
                  <a:srgbClr val="003366"/>
                </a:solidFill>
              </a:rPr>
              <a:t>50GW of wind power in the North ?</a:t>
            </a:r>
          </a:p>
        </p:txBody>
      </p:sp>
      <p:sp>
        <p:nvSpPr>
          <p:cNvPr id="9226" name="Text Box 9"/>
          <p:cNvSpPr txBox="1">
            <a:spLocks noChangeArrowheads="1"/>
          </p:cNvSpPr>
          <p:nvPr/>
        </p:nvSpPr>
        <p:spPr bwMode="auto">
          <a:xfrm>
            <a:off x="5781675" y="3063875"/>
            <a:ext cx="3063875" cy="584200"/>
          </a:xfrm>
          <a:prstGeom prst="rect">
            <a:avLst/>
          </a:prstGeom>
          <a:solidFill>
            <a:schemeClr val="bg1"/>
          </a:solidFill>
          <a:ln w="25400">
            <a:solidFill>
              <a:srgbClr val="FF00FF"/>
            </a:solidFill>
            <a:miter lim="800000"/>
            <a:headEnd type="none" w="sm" len="sm"/>
            <a:tailEnd type="none" w="sm" len="sm"/>
          </a:ln>
        </p:spPr>
        <p:txBody>
          <a:bodyPr lIns="91422" tIns="45710" rIns="91422" bIns="45710">
            <a:spAutoFit/>
          </a:bodyPr>
          <a:lstStyle/>
          <a:p>
            <a:pPr algn="r" defTabSz="76200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sz="1600" b="1">
                <a:solidFill>
                  <a:srgbClr val="003366"/>
                </a:solidFill>
              </a:rPr>
              <a:t>Customer Interaction and Intelligent Appliances</a:t>
            </a:r>
          </a:p>
        </p:txBody>
      </p:sp>
      <p:pic>
        <p:nvPicPr>
          <p:cNvPr id="9227" name="Picture 11" descr="dc cable"/>
          <p:cNvPicPr preferRelativeResize="0"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75500" y="3943350"/>
            <a:ext cx="1390650" cy="1774825"/>
          </a:xfrm>
          <a:prstGeom prst="rect">
            <a:avLst/>
          </a:prstGeom>
          <a:noFill/>
          <a:ln w="25400">
            <a:solidFill>
              <a:srgbClr val="FF00FF"/>
            </a:solidFill>
            <a:miter lim="800000"/>
            <a:headEnd/>
            <a:tailEnd/>
          </a:ln>
        </p:spPr>
      </p:pic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5226050" y="5180013"/>
            <a:ext cx="2360613" cy="584200"/>
          </a:xfrm>
          <a:prstGeom prst="rect">
            <a:avLst/>
          </a:prstGeom>
          <a:solidFill>
            <a:schemeClr val="bg1"/>
          </a:solidFill>
          <a:ln w="25400">
            <a:solidFill>
              <a:srgbClr val="FF00FF"/>
            </a:solidFill>
            <a:miter lim="800000"/>
            <a:headEnd type="none" w="sm" len="sm"/>
            <a:tailEnd type="none" w="sm" len="sm"/>
          </a:ln>
        </p:spPr>
        <p:txBody>
          <a:bodyPr lIns="91422" tIns="45710" rIns="91422" bIns="45710">
            <a:spAutoFit/>
          </a:bodyPr>
          <a:lstStyle/>
          <a:p>
            <a:pPr defTabSz="76200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sz="1600" b="1">
                <a:solidFill>
                  <a:srgbClr val="003366"/>
                </a:solidFill>
              </a:rPr>
              <a:t>New DC Links and</a:t>
            </a:r>
          </a:p>
          <a:p>
            <a:pPr defTabSz="76200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sz="1600" b="1">
                <a:solidFill>
                  <a:srgbClr val="003366"/>
                </a:solidFill>
              </a:rPr>
              <a:t>Interconnections</a:t>
            </a:r>
          </a:p>
        </p:txBody>
      </p:sp>
      <p:grpSp>
        <p:nvGrpSpPr>
          <p:cNvPr id="9229" name="Group 13"/>
          <p:cNvGrpSpPr>
            <a:grpSpLocks/>
          </p:cNvGrpSpPr>
          <p:nvPr/>
        </p:nvGrpSpPr>
        <p:grpSpPr bwMode="auto">
          <a:xfrm>
            <a:off x="2497138" y="1714500"/>
            <a:ext cx="3787775" cy="2282825"/>
            <a:chOff x="1840" y="978"/>
            <a:chExt cx="3085" cy="1860"/>
          </a:xfrm>
        </p:grpSpPr>
        <p:pic>
          <p:nvPicPr>
            <p:cNvPr id="9233" name="Picture 14" descr="Fitting PV panels - quick and simple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430" y="1437"/>
              <a:ext cx="1999" cy="1128"/>
            </a:xfrm>
            <a:prstGeom prst="rect">
              <a:avLst/>
            </a:prstGeom>
            <a:noFill/>
            <a:ln w="9525">
              <a:solidFill>
                <a:srgbClr val="FF00FF"/>
              </a:solidFill>
              <a:miter lim="800000"/>
              <a:headEnd/>
              <a:tailEnd/>
            </a:ln>
          </p:spPr>
        </p:pic>
        <p:sp>
          <p:nvSpPr>
            <p:cNvPr id="9234" name="Text Box 15"/>
            <p:cNvSpPr txBox="1">
              <a:spLocks noChangeArrowheads="1"/>
            </p:cNvSpPr>
            <p:nvPr/>
          </p:nvSpPr>
          <p:spPr bwMode="auto">
            <a:xfrm>
              <a:off x="2884" y="978"/>
              <a:ext cx="2041" cy="47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00FF"/>
              </a:solidFill>
              <a:miter lim="800000"/>
              <a:headEnd type="none" w="sm" len="sm"/>
              <a:tailEnd type="none" w="sm" len="sm"/>
            </a:ln>
          </p:spPr>
          <p:txBody>
            <a:bodyPr lIns="91422" tIns="45710" rIns="91422" bIns="45710">
              <a:spAutoFit/>
            </a:bodyPr>
            <a:lstStyle/>
            <a:p>
              <a:pPr defTabSz="762000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GB" sz="1600" b="1">
                  <a:solidFill>
                    <a:srgbClr val="003366"/>
                  </a:solidFill>
                </a:rPr>
                <a:t>Micro- generation in millions of homes ?</a:t>
              </a:r>
            </a:p>
          </p:txBody>
        </p:sp>
        <p:pic>
          <p:nvPicPr>
            <p:cNvPr id="9235" name="Picture 16" descr="pic_left_turbine_cu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840" y="2021"/>
              <a:ext cx="1089" cy="817"/>
            </a:xfrm>
            <a:prstGeom prst="rect">
              <a:avLst/>
            </a:prstGeom>
            <a:noFill/>
            <a:ln w="9525">
              <a:solidFill>
                <a:srgbClr val="FF00FF"/>
              </a:solidFill>
              <a:miter lim="800000"/>
              <a:headEnd/>
              <a:tailEnd/>
            </a:ln>
          </p:spPr>
        </p:pic>
      </p:grpSp>
      <p:sp>
        <p:nvSpPr>
          <p:cNvPr id="9230" name="Text Box 17"/>
          <p:cNvSpPr txBox="1">
            <a:spLocks noChangeArrowheads="1"/>
          </p:cNvSpPr>
          <p:nvPr/>
        </p:nvSpPr>
        <p:spPr bwMode="auto">
          <a:xfrm>
            <a:off x="3554413" y="3830638"/>
            <a:ext cx="3397250" cy="720725"/>
          </a:xfrm>
          <a:prstGeom prst="rect">
            <a:avLst/>
          </a:prstGeom>
          <a:solidFill>
            <a:srgbClr val="FFFF99"/>
          </a:solidFill>
          <a:ln w="25400">
            <a:solidFill>
              <a:schemeClr val="hlink"/>
            </a:solidFill>
            <a:miter lim="800000"/>
            <a:headEnd type="none" w="sm" len="sm"/>
            <a:tailEnd type="none" w="sm" len="sm"/>
          </a:ln>
        </p:spPr>
        <p:txBody>
          <a:bodyPr lIns="91422" tIns="45710" rIns="91422" bIns="45710">
            <a:spAutoFit/>
          </a:bodyPr>
          <a:lstStyle/>
          <a:p>
            <a:pPr defTabSz="762000">
              <a:lnSpc>
                <a:spcPct val="135000"/>
              </a:lnSpc>
              <a:spcBef>
                <a:spcPct val="0"/>
              </a:spcBef>
              <a:buFontTx/>
              <a:buNone/>
            </a:pPr>
            <a:r>
              <a:rPr lang="en-GB" sz="1600" b="1" i="1">
                <a:solidFill>
                  <a:srgbClr val="003366"/>
                </a:solidFill>
              </a:rPr>
              <a:t>plus</a:t>
            </a:r>
            <a:r>
              <a:rPr lang="en-GB" sz="1600" b="1">
                <a:solidFill>
                  <a:srgbClr val="003366"/>
                </a:solidFill>
              </a:rPr>
              <a:t> wind variation / cloud cover / customer choice…</a:t>
            </a:r>
          </a:p>
        </p:txBody>
      </p:sp>
      <p:sp>
        <p:nvSpPr>
          <p:cNvPr id="34" name="Text Box 18"/>
          <p:cNvSpPr txBox="1">
            <a:spLocks noChangeArrowheads="1"/>
          </p:cNvSpPr>
          <p:nvPr/>
        </p:nvSpPr>
        <p:spPr bwMode="auto">
          <a:xfrm>
            <a:off x="4068763" y="1817688"/>
            <a:ext cx="4760912" cy="2097087"/>
          </a:xfrm>
          <a:prstGeom prst="rect">
            <a:avLst/>
          </a:prstGeom>
          <a:solidFill>
            <a:srgbClr val="FFFF99"/>
          </a:solidFill>
          <a:ln w="41275">
            <a:solidFill>
              <a:schemeClr val="hlink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1422" tIns="45710" rIns="91422" bIns="45710">
            <a:spAutoFit/>
          </a:bodyPr>
          <a:lstStyle/>
          <a:p>
            <a:pPr defTabSz="762000">
              <a:lnSpc>
                <a:spcPct val="145000"/>
              </a:lnSpc>
              <a:spcBef>
                <a:spcPct val="0"/>
              </a:spcBef>
              <a:buFontTx/>
              <a:buNone/>
              <a:defRPr/>
            </a:pPr>
            <a:r>
              <a:rPr lang="en-GB" sz="2000" b="1" i="1" dirty="0">
                <a:solidFill>
                  <a:srgbClr val="003366"/>
                </a:solidFill>
              </a:rPr>
              <a:t>Smart Grids</a:t>
            </a:r>
            <a:r>
              <a:rPr lang="en-GB" sz="1600" b="1" i="1" dirty="0">
                <a:solidFill>
                  <a:srgbClr val="003366"/>
                </a:solidFill>
              </a:rPr>
              <a:t>  </a:t>
            </a:r>
            <a:r>
              <a:rPr lang="en-GB" sz="1800" b="1" dirty="0">
                <a:solidFill>
                  <a:srgbClr val="003366"/>
                </a:solidFill>
              </a:rPr>
              <a:t>will be needed to ensure </a:t>
            </a:r>
            <a:r>
              <a:rPr lang="en-GB" sz="1800" b="1" dirty="0">
                <a:solidFill>
                  <a:srgbClr val="FF0000"/>
                </a:solidFill>
              </a:rPr>
              <a:t>supply security</a:t>
            </a:r>
            <a:r>
              <a:rPr lang="en-GB" sz="1800" b="1" dirty="0">
                <a:solidFill>
                  <a:srgbClr val="003366"/>
                </a:solidFill>
              </a:rPr>
              <a:t>, connect and operate </a:t>
            </a:r>
            <a:r>
              <a:rPr lang="en-GB" sz="1800" b="1" dirty="0">
                <a:solidFill>
                  <a:srgbClr val="FF3300"/>
                </a:solidFill>
              </a:rPr>
              <a:t>clean</a:t>
            </a:r>
            <a:r>
              <a:rPr lang="en-GB" sz="1800" b="1" dirty="0">
                <a:solidFill>
                  <a:schemeClr val="tx1"/>
                </a:solidFill>
              </a:rPr>
              <a:t> </a:t>
            </a:r>
            <a:r>
              <a:rPr lang="en-GB" sz="1800" b="1" dirty="0">
                <a:solidFill>
                  <a:srgbClr val="003366"/>
                </a:solidFill>
              </a:rPr>
              <a:t>and</a:t>
            </a:r>
            <a:r>
              <a:rPr lang="en-GB" sz="1800" b="1" dirty="0">
                <a:solidFill>
                  <a:srgbClr val="FF0000"/>
                </a:solidFill>
              </a:rPr>
              <a:t> sustainable energy</a:t>
            </a:r>
            <a:r>
              <a:rPr lang="en-GB" sz="1800" b="1" dirty="0">
                <a:solidFill>
                  <a:srgbClr val="003366"/>
                </a:solidFill>
              </a:rPr>
              <a:t>, and give </a:t>
            </a:r>
            <a:r>
              <a:rPr lang="en-GB" sz="1800" b="1" dirty="0">
                <a:solidFill>
                  <a:srgbClr val="FF0000"/>
                </a:solidFill>
              </a:rPr>
              <a:t>value for money</a:t>
            </a:r>
          </a:p>
          <a:p>
            <a:pPr defTabSz="762000">
              <a:lnSpc>
                <a:spcPct val="145000"/>
              </a:lnSpc>
              <a:spcBef>
                <a:spcPct val="0"/>
              </a:spcBef>
              <a:buFontTx/>
              <a:buNone/>
              <a:defRPr/>
            </a:pP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9232" name="Slide Number Placeholder 18"/>
          <p:cNvSpPr txBox="1">
            <a:spLocks noGrp="1"/>
          </p:cNvSpPr>
          <p:nvPr/>
        </p:nvSpPr>
        <p:spPr bwMode="auto">
          <a:xfrm>
            <a:off x="8269288" y="6597650"/>
            <a:ext cx="8747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fld id="{96CDE4D2-E8B4-48F3-B89A-CF0FEFB02061}" type="slidenum">
              <a:rPr lang="en-US">
                <a:solidFill>
                  <a:srgbClr val="FFFFFF"/>
                </a:solidFill>
                <a:latin typeface="Book Antiqua" pitchFamily="18" charset="0"/>
              </a:rPr>
              <a:pPr algn="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</a:t>
            </a:fld>
            <a:endParaRPr lang="en-US">
              <a:solidFill>
                <a:srgbClr val="FFFFFF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Fuel Cells &amp; Hydrogen Joint Undertaking Stakeholders General Assembly, October 27, 2009</a:t>
            </a:r>
            <a:endParaRPr lang="en-US" dirty="0"/>
          </a:p>
        </p:txBody>
      </p:sp>
      <p:sp>
        <p:nvSpPr>
          <p:cNvPr id="14339" name="Title 1"/>
          <p:cNvSpPr>
            <a:spLocks noGrp="1"/>
          </p:cNvSpPr>
          <p:nvPr>
            <p:ph type="title" idx="4294967295"/>
          </p:nvPr>
        </p:nvSpPr>
        <p:spPr/>
        <p:txBody>
          <a:bodyPr anchor="t"/>
          <a:lstStyle/>
          <a:p>
            <a:pPr eaLnBrk="1" hangingPunct="1"/>
            <a:r>
              <a:rPr lang="en-US" smtClean="0"/>
              <a:t>SmartGrids Vision</a:t>
            </a:r>
          </a:p>
        </p:txBody>
      </p:sp>
      <p:sp>
        <p:nvSpPr>
          <p:cNvPr id="14340" name="Footer Placeholder 3"/>
          <p:cNvSpPr txBox="1">
            <a:spLocks noGrp="1"/>
          </p:cNvSpPr>
          <p:nvPr/>
        </p:nvSpPr>
        <p:spPr bwMode="auto">
          <a:xfrm>
            <a:off x="2571750" y="6597650"/>
            <a:ext cx="492918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200">
                <a:solidFill>
                  <a:srgbClr val="FFFFFF"/>
                </a:solidFill>
                <a:latin typeface="Book Antiqua" pitchFamily="18" charset="0"/>
              </a:rPr>
              <a:t>Ronnie Belmans (ronnie.belmans@esat.kuleuven.be)</a:t>
            </a:r>
          </a:p>
        </p:txBody>
      </p:sp>
      <p:grpSp>
        <p:nvGrpSpPr>
          <p:cNvPr id="14341" name="Group 3"/>
          <p:cNvGrpSpPr>
            <a:grpSpLocks/>
          </p:cNvGrpSpPr>
          <p:nvPr/>
        </p:nvGrpSpPr>
        <p:grpSpPr bwMode="auto">
          <a:xfrm>
            <a:off x="2071688" y="1785938"/>
            <a:ext cx="5686425" cy="3795712"/>
            <a:chOff x="1610" y="884"/>
            <a:chExt cx="3582" cy="2391"/>
          </a:xfrm>
        </p:grpSpPr>
        <p:sp>
          <p:nvSpPr>
            <p:cNvPr id="14365" name="AutoShape 4"/>
            <p:cNvSpPr>
              <a:spLocks noChangeArrowheads="1"/>
            </p:cNvSpPr>
            <p:nvPr/>
          </p:nvSpPr>
          <p:spPr bwMode="auto">
            <a:xfrm>
              <a:off x="1650" y="908"/>
              <a:ext cx="3542" cy="2367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nl-BE" sz="2000" b="1">
                <a:solidFill>
                  <a:srgbClr val="003366"/>
                </a:solidFill>
              </a:endParaRPr>
            </a:p>
          </p:txBody>
        </p:sp>
        <p:sp>
          <p:nvSpPr>
            <p:cNvPr id="14366" name="AutoShape 5"/>
            <p:cNvSpPr>
              <a:spLocks noChangeArrowheads="1"/>
            </p:cNvSpPr>
            <p:nvPr/>
          </p:nvSpPr>
          <p:spPr bwMode="auto">
            <a:xfrm>
              <a:off x="1610" y="884"/>
              <a:ext cx="3542" cy="2367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nl-BE" sz="2000" b="1">
                <a:solidFill>
                  <a:srgbClr val="003366"/>
                </a:solidFill>
              </a:endParaRPr>
            </a:p>
          </p:txBody>
        </p:sp>
      </p:grpSp>
      <p:sp>
        <p:nvSpPr>
          <p:cNvPr id="14342" name="AutoShape 10"/>
          <p:cNvSpPr>
            <a:spLocks noChangeArrowheads="1"/>
          </p:cNvSpPr>
          <p:nvPr/>
        </p:nvSpPr>
        <p:spPr bwMode="auto">
          <a:xfrm rot="7349796">
            <a:off x="3444081" y="2250282"/>
            <a:ext cx="652463" cy="52705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2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nl-BE" sz="2000" b="1">
              <a:solidFill>
                <a:srgbClr val="003366"/>
              </a:solidFill>
            </a:endParaRPr>
          </a:p>
        </p:txBody>
      </p:sp>
      <p:sp>
        <p:nvSpPr>
          <p:cNvPr id="14343" name="AutoShape 11"/>
          <p:cNvSpPr>
            <a:spLocks noChangeArrowheads="1"/>
          </p:cNvSpPr>
          <p:nvPr/>
        </p:nvSpPr>
        <p:spPr bwMode="auto">
          <a:xfrm rot="7349796">
            <a:off x="2834481" y="3142457"/>
            <a:ext cx="652463" cy="52705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2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nl-BE" sz="2000" b="1">
              <a:solidFill>
                <a:srgbClr val="003366"/>
              </a:solidFill>
            </a:endParaRPr>
          </a:p>
        </p:txBody>
      </p:sp>
      <p:sp>
        <p:nvSpPr>
          <p:cNvPr id="14344" name="AutoShape 12"/>
          <p:cNvSpPr>
            <a:spLocks noChangeArrowheads="1"/>
          </p:cNvSpPr>
          <p:nvPr/>
        </p:nvSpPr>
        <p:spPr bwMode="auto">
          <a:xfrm rot="7349796">
            <a:off x="2069307" y="4131469"/>
            <a:ext cx="652462" cy="52705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2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nl-BE" sz="2000" b="1">
              <a:solidFill>
                <a:srgbClr val="003366"/>
              </a:solidFill>
            </a:endParaRPr>
          </a:p>
        </p:txBody>
      </p:sp>
      <p:sp>
        <p:nvSpPr>
          <p:cNvPr id="14345" name="Text Box 13"/>
          <p:cNvSpPr txBox="1">
            <a:spLocks noChangeArrowheads="1"/>
          </p:cNvSpPr>
          <p:nvPr/>
        </p:nvSpPr>
        <p:spPr bwMode="auto">
          <a:xfrm>
            <a:off x="1824038" y="1895475"/>
            <a:ext cx="1803400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GB" sz="2000" b="1">
                <a:solidFill>
                  <a:srgbClr val="003366"/>
                </a:solidFill>
              </a:rPr>
              <a:t>Regulation of</a:t>
            </a:r>
          </a:p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GB" sz="2000" b="1">
                <a:solidFill>
                  <a:srgbClr val="003366"/>
                </a:solidFill>
              </a:rPr>
              <a:t>Monopolies</a:t>
            </a:r>
          </a:p>
        </p:txBody>
      </p:sp>
      <p:sp>
        <p:nvSpPr>
          <p:cNvPr id="14346" name="Text Box 14"/>
          <p:cNvSpPr txBox="1">
            <a:spLocks noChangeArrowheads="1"/>
          </p:cNvSpPr>
          <p:nvPr/>
        </p:nvSpPr>
        <p:spPr bwMode="auto">
          <a:xfrm>
            <a:off x="571500" y="3000375"/>
            <a:ext cx="2212975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GB" sz="2000" b="1">
                <a:solidFill>
                  <a:srgbClr val="003366"/>
                </a:solidFill>
              </a:rPr>
              <a:t>Innovation and</a:t>
            </a:r>
          </a:p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GB" sz="2000" b="1">
                <a:solidFill>
                  <a:srgbClr val="003366"/>
                </a:solidFill>
              </a:rPr>
              <a:t>Competitiveness</a:t>
            </a:r>
          </a:p>
        </p:txBody>
      </p:sp>
      <p:sp>
        <p:nvSpPr>
          <p:cNvPr id="14347" name="Text Box 15"/>
          <p:cNvSpPr txBox="1">
            <a:spLocks noChangeArrowheads="1"/>
          </p:cNvSpPr>
          <p:nvPr/>
        </p:nvSpPr>
        <p:spPr bwMode="auto">
          <a:xfrm>
            <a:off x="214313" y="4071938"/>
            <a:ext cx="1944687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GB" sz="2000" b="1">
                <a:solidFill>
                  <a:srgbClr val="003366"/>
                </a:solidFill>
              </a:rPr>
              <a:t>Low Prices </a:t>
            </a:r>
          </a:p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GB" sz="2000" b="1">
                <a:solidFill>
                  <a:srgbClr val="003366"/>
                </a:solidFill>
              </a:rPr>
              <a:t>And Efficiency</a:t>
            </a:r>
          </a:p>
        </p:txBody>
      </p:sp>
      <p:sp>
        <p:nvSpPr>
          <p:cNvPr id="14348" name="AutoShape 16"/>
          <p:cNvSpPr>
            <a:spLocks noChangeArrowheads="1"/>
          </p:cNvSpPr>
          <p:nvPr/>
        </p:nvSpPr>
        <p:spPr bwMode="auto">
          <a:xfrm rot="-7170736">
            <a:off x="5526881" y="2253457"/>
            <a:ext cx="652463" cy="52705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2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nl-BE" sz="2000" b="1">
              <a:solidFill>
                <a:srgbClr val="003366"/>
              </a:solidFill>
            </a:endParaRPr>
          </a:p>
        </p:txBody>
      </p:sp>
      <p:sp>
        <p:nvSpPr>
          <p:cNvPr id="14349" name="AutoShape 17"/>
          <p:cNvSpPr>
            <a:spLocks noChangeArrowheads="1"/>
          </p:cNvSpPr>
          <p:nvPr/>
        </p:nvSpPr>
        <p:spPr bwMode="auto">
          <a:xfrm rot="-7170736">
            <a:off x="6255544" y="3156744"/>
            <a:ext cx="652462" cy="52705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2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nl-BE" sz="2000" b="1">
              <a:solidFill>
                <a:srgbClr val="003366"/>
              </a:solidFill>
            </a:endParaRPr>
          </a:p>
        </p:txBody>
      </p:sp>
      <p:sp>
        <p:nvSpPr>
          <p:cNvPr id="14350" name="AutoShape 18"/>
          <p:cNvSpPr>
            <a:spLocks noChangeArrowheads="1"/>
          </p:cNvSpPr>
          <p:nvPr/>
        </p:nvSpPr>
        <p:spPr bwMode="auto">
          <a:xfrm rot="-7170736">
            <a:off x="7057232" y="4121944"/>
            <a:ext cx="652462" cy="52705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2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nl-BE" sz="2000" b="1">
              <a:solidFill>
                <a:srgbClr val="003366"/>
              </a:solidFill>
            </a:endParaRPr>
          </a:p>
        </p:txBody>
      </p:sp>
      <p:sp>
        <p:nvSpPr>
          <p:cNvPr id="14351" name="Text Box 19"/>
          <p:cNvSpPr txBox="1">
            <a:spLocks noChangeArrowheads="1"/>
          </p:cNvSpPr>
          <p:nvPr/>
        </p:nvSpPr>
        <p:spPr bwMode="auto">
          <a:xfrm>
            <a:off x="5392738" y="1887538"/>
            <a:ext cx="2057400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342900" indent="-342900" algn="r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GB" sz="2000" b="1">
                <a:solidFill>
                  <a:srgbClr val="003366"/>
                </a:solidFill>
              </a:rPr>
              <a:t>Primary Energy</a:t>
            </a:r>
          </a:p>
          <a:p>
            <a:pPr marL="342900" indent="-342900" algn="r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GB" sz="2000" b="1">
                <a:solidFill>
                  <a:srgbClr val="003366"/>
                </a:solidFill>
              </a:rPr>
              <a:t>Sources</a:t>
            </a:r>
          </a:p>
        </p:txBody>
      </p:sp>
      <p:sp>
        <p:nvSpPr>
          <p:cNvPr id="14352" name="Text Box 20"/>
          <p:cNvSpPr txBox="1">
            <a:spLocks noChangeArrowheads="1"/>
          </p:cNvSpPr>
          <p:nvPr/>
        </p:nvSpPr>
        <p:spPr bwMode="auto">
          <a:xfrm>
            <a:off x="6175375" y="2843213"/>
            <a:ext cx="1900238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342900" indent="-342900" algn="r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GB" sz="2000" b="1">
                <a:solidFill>
                  <a:srgbClr val="003366"/>
                </a:solidFill>
              </a:rPr>
              <a:t>Reliability and</a:t>
            </a:r>
          </a:p>
          <a:p>
            <a:pPr marL="342900" indent="-342900" algn="r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GB" sz="2000" b="1">
                <a:solidFill>
                  <a:srgbClr val="003366"/>
                </a:solidFill>
              </a:rPr>
              <a:t>Quality</a:t>
            </a:r>
          </a:p>
        </p:txBody>
      </p:sp>
      <p:sp>
        <p:nvSpPr>
          <p:cNvPr id="14353" name="Text Box 21"/>
          <p:cNvSpPr txBox="1">
            <a:spLocks noChangeArrowheads="1"/>
          </p:cNvSpPr>
          <p:nvPr/>
        </p:nvSpPr>
        <p:spPr bwMode="auto">
          <a:xfrm>
            <a:off x="7612063" y="4033838"/>
            <a:ext cx="123983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342900" indent="-342900" algn="r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GB" sz="2000" b="1">
                <a:solidFill>
                  <a:srgbClr val="003366"/>
                </a:solidFill>
              </a:rPr>
              <a:t>Capacity</a:t>
            </a:r>
          </a:p>
        </p:txBody>
      </p:sp>
      <p:sp>
        <p:nvSpPr>
          <p:cNvPr id="14354" name="AutoShape 22"/>
          <p:cNvSpPr>
            <a:spLocks noChangeArrowheads="1"/>
          </p:cNvSpPr>
          <p:nvPr/>
        </p:nvSpPr>
        <p:spPr bwMode="auto">
          <a:xfrm>
            <a:off x="2420938" y="5575300"/>
            <a:ext cx="652462" cy="388938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2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nl-BE" sz="2000" b="1">
              <a:solidFill>
                <a:srgbClr val="003366"/>
              </a:solidFill>
            </a:endParaRPr>
          </a:p>
        </p:txBody>
      </p:sp>
      <p:sp>
        <p:nvSpPr>
          <p:cNvPr id="14355" name="AutoShape 23"/>
          <p:cNvSpPr>
            <a:spLocks noChangeArrowheads="1"/>
          </p:cNvSpPr>
          <p:nvPr/>
        </p:nvSpPr>
        <p:spPr bwMode="auto">
          <a:xfrm>
            <a:off x="4505325" y="5591175"/>
            <a:ext cx="652463" cy="388938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2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nl-BE" sz="2000" b="1">
              <a:solidFill>
                <a:srgbClr val="003366"/>
              </a:solidFill>
            </a:endParaRPr>
          </a:p>
        </p:txBody>
      </p:sp>
      <p:sp>
        <p:nvSpPr>
          <p:cNvPr id="14356" name="AutoShape 24"/>
          <p:cNvSpPr>
            <a:spLocks noChangeArrowheads="1"/>
          </p:cNvSpPr>
          <p:nvPr/>
        </p:nvSpPr>
        <p:spPr bwMode="auto">
          <a:xfrm>
            <a:off x="6507163" y="5578475"/>
            <a:ext cx="652462" cy="388938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2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nl-BE" sz="2000" b="1">
              <a:solidFill>
                <a:srgbClr val="003366"/>
              </a:solidFill>
            </a:endParaRPr>
          </a:p>
        </p:txBody>
      </p:sp>
      <p:sp>
        <p:nvSpPr>
          <p:cNvPr id="14357" name="Text Box 25"/>
          <p:cNvSpPr txBox="1">
            <a:spLocks noChangeArrowheads="1"/>
          </p:cNvSpPr>
          <p:nvPr/>
        </p:nvSpPr>
        <p:spPr bwMode="auto">
          <a:xfrm>
            <a:off x="1901825" y="5956300"/>
            <a:ext cx="1719263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GB" sz="2000" b="1">
                <a:solidFill>
                  <a:srgbClr val="003366"/>
                </a:solidFill>
              </a:rPr>
              <a:t>Nature</a:t>
            </a:r>
          </a:p>
          <a:p>
            <a:pPr marL="342900" indent="-342900" algn="ctr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GB" sz="2000" b="1">
                <a:solidFill>
                  <a:srgbClr val="003366"/>
                </a:solidFill>
              </a:rPr>
              <a:t>Preservation</a:t>
            </a:r>
          </a:p>
        </p:txBody>
      </p:sp>
      <p:sp>
        <p:nvSpPr>
          <p:cNvPr id="14358" name="Text Box 26"/>
          <p:cNvSpPr txBox="1">
            <a:spLocks noChangeArrowheads="1"/>
          </p:cNvSpPr>
          <p:nvPr/>
        </p:nvSpPr>
        <p:spPr bwMode="auto">
          <a:xfrm>
            <a:off x="4275138" y="5946775"/>
            <a:ext cx="11144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GB" sz="2000" b="1">
                <a:solidFill>
                  <a:srgbClr val="003366"/>
                </a:solidFill>
              </a:rPr>
              <a:t>Climate</a:t>
            </a:r>
          </a:p>
          <a:p>
            <a:pPr marL="342900" indent="-342900" algn="ctr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GB" sz="2000" b="1">
                <a:solidFill>
                  <a:srgbClr val="003366"/>
                </a:solidFill>
              </a:rPr>
              <a:t>Change</a:t>
            </a:r>
          </a:p>
        </p:txBody>
      </p:sp>
      <p:sp>
        <p:nvSpPr>
          <p:cNvPr id="14359" name="Text Box 27"/>
          <p:cNvSpPr txBox="1">
            <a:spLocks noChangeArrowheads="1"/>
          </p:cNvSpPr>
          <p:nvPr/>
        </p:nvSpPr>
        <p:spPr bwMode="auto">
          <a:xfrm>
            <a:off x="6084888" y="5946775"/>
            <a:ext cx="15367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GB" sz="2000" b="1">
                <a:solidFill>
                  <a:srgbClr val="003366"/>
                </a:solidFill>
              </a:rPr>
              <a:t>Kyoto and</a:t>
            </a:r>
          </a:p>
          <a:p>
            <a:pPr marL="342900" indent="-342900" algn="ctr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GB" sz="2000" b="1">
                <a:solidFill>
                  <a:srgbClr val="003366"/>
                </a:solidFill>
              </a:rPr>
              <a:t>Post-Kyoto</a:t>
            </a:r>
          </a:p>
        </p:txBody>
      </p:sp>
      <p:sp>
        <p:nvSpPr>
          <p:cNvPr id="14360" name="Text Box 28"/>
          <p:cNvSpPr txBox="1">
            <a:spLocks noChangeArrowheads="1"/>
          </p:cNvSpPr>
          <p:nvPr/>
        </p:nvSpPr>
        <p:spPr bwMode="auto">
          <a:xfrm rot="-3229929">
            <a:off x="2750343" y="3586957"/>
            <a:ext cx="2011363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de-DE" sz="2000" b="1">
                <a:solidFill>
                  <a:srgbClr val="CC0000"/>
                </a:solidFill>
              </a:rPr>
              <a:t>Internal Market</a:t>
            </a:r>
            <a:endParaRPr lang="en-US" sz="2000" b="1">
              <a:solidFill>
                <a:srgbClr val="CC0000"/>
              </a:solidFill>
            </a:endParaRPr>
          </a:p>
        </p:txBody>
      </p:sp>
      <p:sp>
        <p:nvSpPr>
          <p:cNvPr id="14361" name="Text Box 29"/>
          <p:cNvSpPr txBox="1">
            <a:spLocks noChangeArrowheads="1"/>
          </p:cNvSpPr>
          <p:nvPr/>
        </p:nvSpPr>
        <p:spPr bwMode="auto">
          <a:xfrm rot="3190547">
            <a:off x="4809331" y="3550444"/>
            <a:ext cx="2465388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de-DE" sz="2000" b="1">
                <a:solidFill>
                  <a:srgbClr val="CC0000"/>
                </a:solidFill>
              </a:rPr>
              <a:t>Security of Supply</a:t>
            </a:r>
            <a:endParaRPr lang="en-US" sz="2000" b="1">
              <a:solidFill>
                <a:srgbClr val="CC0000"/>
              </a:solidFill>
            </a:endParaRPr>
          </a:p>
        </p:txBody>
      </p:sp>
      <p:sp>
        <p:nvSpPr>
          <p:cNvPr id="14362" name="Text Box 30"/>
          <p:cNvSpPr txBox="1">
            <a:spLocks noChangeArrowheads="1"/>
          </p:cNvSpPr>
          <p:nvPr/>
        </p:nvSpPr>
        <p:spPr bwMode="auto">
          <a:xfrm>
            <a:off x="3929063" y="5000625"/>
            <a:ext cx="1773237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de-DE" sz="2000" b="1">
                <a:solidFill>
                  <a:srgbClr val="CC0000"/>
                </a:solidFill>
              </a:rPr>
              <a:t>Environment</a:t>
            </a:r>
            <a:endParaRPr lang="en-US" sz="2000" b="1">
              <a:solidFill>
                <a:srgbClr val="CC0000"/>
              </a:solidFill>
            </a:endParaRPr>
          </a:p>
        </p:txBody>
      </p:sp>
      <p:sp>
        <p:nvSpPr>
          <p:cNvPr id="14363" name="Slide Number Placeholder 28"/>
          <p:cNvSpPr txBox="1">
            <a:spLocks noGrp="1"/>
          </p:cNvSpPr>
          <p:nvPr/>
        </p:nvSpPr>
        <p:spPr bwMode="auto">
          <a:xfrm>
            <a:off x="8269288" y="6597650"/>
            <a:ext cx="8747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fld id="{9BDC3155-8F1B-4ABF-BB02-66C5A2305A8B}" type="slidenum">
              <a:rPr lang="en-US">
                <a:solidFill>
                  <a:srgbClr val="FFFFFF"/>
                </a:solidFill>
                <a:latin typeface="Book Antiqua" pitchFamily="18" charset="0"/>
              </a:rPr>
              <a:pPr algn="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5</a:t>
            </a:fld>
            <a:endParaRPr lang="en-US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14364" name="Rectangle 29"/>
          <p:cNvSpPr>
            <a:spLocks noChangeArrowheads="1"/>
          </p:cNvSpPr>
          <p:nvPr/>
        </p:nvSpPr>
        <p:spPr bwMode="auto">
          <a:xfrm>
            <a:off x="142875" y="1357313"/>
            <a:ext cx="1992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2000" b="1" i="1" u="sng">
                <a:solidFill>
                  <a:srgbClr val="003366"/>
                </a:solidFill>
              </a:rPr>
              <a:t>Driving factors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Fuel Cells &amp; Hydrogen Joint Undertaking Stakeholders General Assembly, October 27, 2009</a:t>
            </a:r>
            <a:endParaRPr lang="en-US" dirty="0"/>
          </a:p>
        </p:txBody>
      </p:sp>
      <p:sp>
        <p:nvSpPr>
          <p:cNvPr id="15363" name="Title 1"/>
          <p:cNvSpPr>
            <a:spLocks noGrp="1"/>
          </p:cNvSpPr>
          <p:nvPr>
            <p:ph type="title" idx="4294967295"/>
          </p:nvPr>
        </p:nvSpPr>
        <p:spPr/>
        <p:txBody>
          <a:bodyPr anchor="t"/>
          <a:lstStyle/>
          <a:p>
            <a:pPr eaLnBrk="1" hangingPunct="1"/>
            <a:r>
              <a:rPr lang="en-US" smtClean="0"/>
              <a:t>SmartGrids Vision</a:t>
            </a:r>
            <a:br>
              <a:rPr lang="en-US" smtClean="0"/>
            </a:br>
            <a:endParaRPr lang="en-US" smtClean="0"/>
          </a:p>
        </p:txBody>
      </p:sp>
      <p:sp>
        <p:nvSpPr>
          <p:cNvPr id="15364" name="Footer Placeholder 3"/>
          <p:cNvSpPr txBox="1">
            <a:spLocks noGrp="1"/>
          </p:cNvSpPr>
          <p:nvPr/>
        </p:nvSpPr>
        <p:spPr bwMode="auto">
          <a:xfrm>
            <a:off x="2571750" y="6597650"/>
            <a:ext cx="492918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200">
                <a:solidFill>
                  <a:srgbClr val="FFFFFF"/>
                </a:solidFill>
                <a:latin typeface="Book Antiqua" pitchFamily="18" charset="0"/>
              </a:rPr>
              <a:t>Ronnie Belmans (ronnie.belmans@esat.kuleuven.be)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357563" y="2357438"/>
            <a:ext cx="1073150" cy="1552575"/>
            <a:chOff x="4088" y="2897"/>
            <a:chExt cx="848" cy="1038"/>
          </a:xfrm>
        </p:grpSpPr>
        <p:pic>
          <p:nvPicPr>
            <p:cNvPr id="15485" name="Picture 6" descr="Questio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88" y="2897"/>
              <a:ext cx="848" cy="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486" name="Text Box 8"/>
            <p:cNvSpPr txBox="1">
              <a:spLocks noChangeArrowheads="1"/>
            </p:cNvSpPr>
            <p:nvPr/>
          </p:nvSpPr>
          <p:spPr bwMode="auto">
            <a:xfrm>
              <a:off x="4201" y="3709"/>
              <a:ext cx="569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sz="1600">
                  <a:solidFill>
                    <a:schemeClr val="tx1"/>
                  </a:solidFill>
                </a:rPr>
                <a:t>Users</a:t>
              </a:r>
            </a:p>
          </p:txBody>
        </p:sp>
      </p:grpSp>
      <p:grpSp>
        <p:nvGrpSpPr>
          <p:cNvPr id="3" name="Group 128"/>
          <p:cNvGrpSpPr>
            <a:grpSpLocks/>
          </p:cNvGrpSpPr>
          <p:nvPr/>
        </p:nvGrpSpPr>
        <p:grpSpPr bwMode="auto">
          <a:xfrm>
            <a:off x="4786313" y="1714500"/>
            <a:ext cx="1598612" cy="1808163"/>
            <a:chOff x="0" y="1888"/>
            <a:chExt cx="1007" cy="1139"/>
          </a:xfrm>
        </p:grpSpPr>
        <p:sp>
          <p:nvSpPr>
            <p:cNvPr id="15483" name="Text Box 13"/>
            <p:cNvSpPr txBox="1">
              <a:spLocks noChangeArrowheads="1"/>
            </p:cNvSpPr>
            <p:nvPr/>
          </p:nvSpPr>
          <p:spPr bwMode="auto">
            <a:xfrm>
              <a:off x="0" y="2659"/>
              <a:ext cx="1007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sz="1600">
                  <a:solidFill>
                    <a:schemeClr val="tx1"/>
                  </a:solidFill>
                </a:rPr>
                <a:t>Energy service 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sz="1600">
                  <a:solidFill>
                    <a:schemeClr val="tx1"/>
                  </a:solidFill>
                </a:rPr>
                <a:t>providers</a:t>
              </a:r>
            </a:p>
          </p:txBody>
        </p:sp>
        <p:pic>
          <p:nvPicPr>
            <p:cNvPr id="15484" name="Picture 14" descr="elcmeter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0" y="1888"/>
              <a:ext cx="748" cy="7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134"/>
          <p:cNvGrpSpPr>
            <a:grpSpLocks/>
          </p:cNvGrpSpPr>
          <p:nvPr/>
        </p:nvGrpSpPr>
        <p:grpSpPr bwMode="auto">
          <a:xfrm>
            <a:off x="571500" y="2071688"/>
            <a:ext cx="2257425" cy="1562100"/>
            <a:chOff x="2154" y="890"/>
            <a:chExt cx="1422" cy="984"/>
          </a:xfrm>
        </p:grpSpPr>
        <p:pic>
          <p:nvPicPr>
            <p:cNvPr id="15481" name="Picture 12" descr="j0234687"/>
            <p:cNvPicPr>
              <a:picLocks noChangeAspect="1" noChangeArrowheads="1" noCrop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0" y="890"/>
              <a:ext cx="1286" cy="7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482" name="Text Box 15"/>
            <p:cNvSpPr txBox="1">
              <a:spLocks noChangeArrowheads="1"/>
            </p:cNvSpPr>
            <p:nvPr/>
          </p:nvSpPr>
          <p:spPr bwMode="auto">
            <a:xfrm>
              <a:off x="2154" y="1661"/>
              <a:ext cx="1336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sz="1600">
                  <a:solidFill>
                    <a:schemeClr val="tx1"/>
                  </a:solidFill>
                </a:rPr>
                <a:t>Technology providers</a:t>
              </a:r>
            </a:p>
          </p:txBody>
        </p:sp>
      </p:grpSp>
      <p:grpSp>
        <p:nvGrpSpPr>
          <p:cNvPr id="5" name="Group 127"/>
          <p:cNvGrpSpPr>
            <a:grpSpLocks/>
          </p:cNvGrpSpPr>
          <p:nvPr/>
        </p:nvGrpSpPr>
        <p:grpSpPr bwMode="auto">
          <a:xfrm>
            <a:off x="7000875" y="2071688"/>
            <a:ext cx="1419225" cy="1706562"/>
            <a:chOff x="4286" y="935"/>
            <a:chExt cx="894" cy="1075"/>
          </a:xfrm>
        </p:grpSpPr>
        <p:pic>
          <p:nvPicPr>
            <p:cNvPr id="15479" name="Picture 16" descr="bd07023_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286" y="935"/>
              <a:ext cx="703" cy="7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480" name="Text Box 17"/>
            <p:cNvSpPr txBox="1">
              <a:spLocks noChangeArrowheads="1"/>
            </p:cNvSpPr>
            <p:nvPr/>
          </p:nvSpPr>
          <p:spPr bwMode="auto">
            <a:xfrm>
              <a:off x="4332" y="1797"/>
              <a:ext cx="848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sz="1600">
                  <a:solidFill>
                    <a:schemeClr val="tx1"/>
                  </a:solidFill>
                </a:rPr>
                <a:t>Researchers</a:t>
              </a:r>
            </a:p>
          </p:txBody>
        </p:sp>
      </p:grpSp>
      <p:grpSp>
        <p:nvGrpSpPr>
          <p:cNvPr id="6" name="Group 129"/>
          <p:cNvGrpSpPr>
            <a:grpSpLocks/>
          </p:cNvGrpSpPr>
          <p:nvPr/>
        </p:nvGrpSpPr>
        <p:grpSpPr bwMode="auto">
          <a:xfrm>
            <a:off x="5572125" y="4143375"/>
            <a:ext cx="1174750" cy="1130300"/>
            <a:chOff x="3425" y="2205"/>
            <a:chExt cx="740" cy="712"/>
          </a:xfrm>
        </p:grpSpPr>
        <p:pic>
          <p:nvPicPr>
            <p:cNvPr id="15477" name="Picture 18" descr="j029811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515" y="2205"/>
              <a:ext cx="575" cy="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478" name="Text Box 24"/>
            <p:cNvSpPr txBox="1">
              <a:spLocks noChangeArrowheads="1"/>
            </p:cNvSpPr>
            <p:nvPr/>
          </p:nvSpPr>
          <p:spPr bwMode="auto">
            <a:xfrm>
              <a:off x="3425" y="2704"/>
              <a:ext cx="74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sz="1600">
                  <a:solidFill>
                    <a:schemeClr val="tx1"/>
                  </a:solidFill>
                </a:rPr>
                <a:t>Regulators</a:t>
              </a:r>
            </a:p>
          </p:txBody>
        </p:sp>
      </p:grpSp>
      <p:grpSp>
        <p:nvGrpSpPr>
          <p:cNvPr id="7" name="Group 125"/>
          <p:cNvGrpSpPr>
            <a:grpSpLocks/>
          </p:cNvGrpSpPr>
          <p:nvPr/>
        </p:nvGrpSpPr>
        <p:grpSpPr bwMode="auto">
          <a:xfrm>
            <a:off x="285750" y="4286250"/>
            <a:ext cx="1174750" cy="2012950"/>
            <a:chOff x="610" y="748"/>
            <a:chExt cx="740" cy="1268"/>
          </a:xfrm>
        </p:grpSpPr>
        <p:sp>
          <p:nvSpPr>
            <p:cNvPr id="15384" name="Text Box 10"/>
            <p:cNvSpPr txBox="1">
              <a:spLocks noChangeArrowheads="1"/>
            </p:cNvSpPr>
            <p:nvPr/>
          </p:nvSpPr>
          <p:spPr bwMode="auto">
            <a:xfrm>
              <a:off x="610" y="1648"/>
              <a:ext cx="740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de-DE" sz="1600">
                  <a:solidFill>
                    <a:schemeClr val="tx1"/>
                  </a:solidFill>
                </a:rPr>
                <a:t>Network 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de-DE" sz="1600">
                  <a:solidFill>
                    <a:schemeClr val="tx1"/>
                  </a:solidFill>
                </a:rPr>
                <a:t>companies</a:t>
              </a:r>
              <a:endParaRPr lang="en-US" sz="1600">
                <a:solidFill>
                  <a:schemeClr val="tx1"/>
                </a:solidFill>
              </a:endParaRPr>
            </a:p>
          </p:txBody>
        </p:sp>
        <p:grpSp>
          <p:nvGrpSpPr>
            <p:cNvPr id="15385" name="Group 27"/>
            <p:cNvGrpSpPr>
              <a:grpSpLocks/>
            </p:cNvGrpSpPr>
            <p:nvPr/>
          </p:nvGrpSpPr>
          <p:grpSpPr bwMode="auto">
            <a:xfrm>
              <a:off x="748" y="748"/>
              <a:ext cx="440" cy="862"/>
              <a:chOff x="436" y="2421"/>
              <a:chExt cx="1001" cy="1784"/>
            </a:xfrm>
          </p:grpSpPr>
          <p:grpSp>
            <p:nvGrpSpPr>
              <p:cNvPr id="15386" name="Group 28"/>
              <p:cNvGrpSpPr>
                <a:grpSpLocks/>
              </p:cNvGrpSpPr>
              <p:nvPr/>
            </p:nvGrpSpPr>
            <p:grpSpPr bwMode="auto">
              <a:xfrm>
                <a:off x="449" y="2421"/>
                <a:ext cx="979" cy="1784"/>
                <a:chOff x="349" y="205"/>
                <a:chExt cx="1222" cy="2003"/>
              </a:xfrm>
            </p:grpSpPr>
            <p:sp>
              <p:nvSpPr>
                <p:cNvPr id="15412" name="Line 29"/>
                <p:cNvSpPr>
                  <a:spLocks noChangeShapeType="1"/>
                </p:cNvSpPr>
                <p:nvPr/>
              </p:nvSpPr>
              <p:spPr bwMode="auto">
                <a:xfrm flipH="1">
                  <a:off x="470" y="573"/>
                  <a:ext cx="977" cy="163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13" name="Line 30"/>
                <p:cNvSpPr>
                  <a:spLocks noChangeShapeType="1"/>
                </p:cNvSpPr>
                <p:nvPr/>
              </p:nvSpPr>
              <p:spPr bwMode="auto">
                <a:xfrm>
                  <a:off x="467" y="573"/>
                  <a:ext cx="982" cy="163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14" name="Line 31"/>
                <p:cNvSpPr>
                  <a:spLocks noChangeShapeType="1"/>
                </p:cNvSpPr>
                <p:nvPr/>
              </p:nvSpPr>
              <p:spPr bwMode="auto">
                <a:xfrm>
                  <a:off x="1329" y="573"/>
                  <a:ext cx="0" cy="19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grpSp>
              <p:nvGrpSpPr>
                <p:cNvPr id="15415" name="Group 32"/>
                <p:cNvGrpSpPr>
                  <a:grpSpLocks/>
                </p:cNvGrpSpPr>
                <p:nvPr/>
              </p:nvGrpSpPr>
              <p:grpSpPr bwMode="auto">
                <a:xfrm>
                  <a:off x="349" y="205"/>
                  <a:ext cx="1222" cy="94"/>
                  <a:chOff x="349" y="479"/>
                  <a:chExt cx="1222" cy="94"/>
                </a:xfrm>
              </p:grpSpPr>
              <p:sp>
                <p:nvSpPr>
                  <p:cNvPr id="15465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349" y="573"/>
                    <a:ext cx="1222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nl-BE"/>
                  </a:p>
                </p:txBody>
              </p:sp>
              <p:sp>
                <p:nvSpPr>
                  <p:cNvPr id="15466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0" y="479"/>
                    <a:ext cx="983" cy="1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nl-BE"/>
                  </a:p>
                </p:txBody>
              </p:sp>
              <p:sp>
                <p:nvSpPr>
                  <p:cNvPr id="15467" name="Line 3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29" y="479"/>
                    <a:ext cx="118" cy="9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nl-BE"/>
                  </a:p>
                </p:txBody>
              </p:sp>
              <p:sp>
                <p:nvSpPr>
                  <p:cNvPr id="15468" name="Line 36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450" y="479"/>
                    <a:ext cx="121" cy="9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nl-BE"/>
                  </a:p>
                </p:txBody>
              </p:sp>
              <p:sp>
                <p:nvSpPr>
                  <p:cNvPr id="15469" name="Line 3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84" y="479"/>
                    <a:ext cx="118" cy="9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nl-BE"/>
                  </a:p>
                </p:txBody>
              </p:sp>
              <p:sp>
                <p:nvSpPr>
                  <p:cNvPr id="15470" name="Line 38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205" y="479"/>
                    <a:ext cx="121" cy="9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nl-BE"/>
                  </a:p>
                </p:txBody>
              </p:sp>
              <p:sp>
                <p:nvSpPr>
                  <p:cNvPr id="15471" name="Line 3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39" y="479"/>
                    <a:ext cx="118" cy="9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nl-BE"/>
                  </a:p>
                </p:txBody>
              </p:sp>
              <p:sp>
                <p:nvSpPr>
                  <p:cNvPr id="15472" name="Line 40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960" y="479"/>
                    <a:ext cx="121" cy="9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nl-BE"/>
                  </a:p>
                </p:txBody>
              </p:sp>
              <p:sp>
                <p:nvSpPr>
                  <p:cNvPr id="15473" name="Line 4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94" y="479"/>
                    <a:ext cx="118" cy="9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nl-BE"/>
                  </a:p>
                </p:txBody>
              </p:sp>
              <p:sp>
                <p:nvSpPr>
                  <p:cNvPr id="15474" name="Line 42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715" y="479"/>
                    <a:ext cx="121" cy="9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nl-BE"/>
                  </a:p>
                </p:txBody>
              </p:sp>
              <p:sp>
                <p:nvSpPr>
                  <p:cNvPr id="15475" name="Line 4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9" y="479"/>
                    <a:ext cx="118" cy="9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nl-BE"/>
                  </a:p>
                </p:txBody>
              </p:sp>
              <p:sp>
                <p:nvSpPr>
                  <p:cNvPr id="15476" name="Line 44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" y="479"/>
                    <a:ext cx="121" cy="9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nl-BE"/>
                  </a:p>
                </p:txBody>
              </p:sp>
            </p:grpSp>
            <p:sp>
              <p:nvSpPr>
                <p:cNvPr id="15416" name="Line 45"/>
                <p:cNvSpPr>
                  <a:spLocks noChangeShapeType="1"/>
                </p:cNvSpPr>
                <p:nvPr/>
              </p:nvSpPr>
              <p:spPr bwMode="auto">
                <a:xfrm>
                  <a:off x="594" y="578"/>
                  <a:ext cx="0" cy="19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17" name="Line 46"/>
                <p:cNvSpPr>
                  <a:spLocks noChangeShapeType="1"/>
                </p:cNvSpPr>
                <p:nvPr/>
              </p:nvSpPr>
              <p:spPr bwMode="auto">
                <a:xfrm>
                  <a:off x="1329" y="573"/>
                  <a:ext cx="86" cy="5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18" name="Line 47"/>
                <p:cNvSpPr>
                  <a:spLocks noChangeShapeType="1"/>
                </p:cNvSpPr>
                <p:nvPr/>
              </p:nvSpPr>
              <p:spPr bwMode="auto">
                <a:xfrm flipH="1">
                  <a:off x="504" y="578"/>
                  <a:ext cx="86" cy="5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19" name="Line 48"/>
                <p:cNvSpPr>
                  <a:spLocks noChangeShapeType="1"/>
                </p:cNvSpPr>
                <p:nvPr/>
              </p:nvSpPr>
              <p:spPr bwMode="auto">
                <a:xfrm flipV="1">
                  <a:off x="717" y="1152"/>
                  <a:ext cx="476" cy="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20" name="Line 49"/>
                <p:cNvSpPr>
                  <a:spLocks noChangeShapeType="1"/>
                </p:cNvSpPr>
                <p:nvPr/>
              </p:nvSpPr>
              <p:spPr bwMode="auto">
                <a:xfrm flipH="1" flipV="1">
                  <a:off x="744" y="1037"/>
                  <a:ext cx="422" cy="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21" name="Line 50"/>
                <p:cNvSpPr>
                  <a:spLocks noChangeShapeType="1"/>
                </p:cNvSpPr>
                <p:nvPr/>
              </p:nvSpPr>
              <p:spPr bwMode="auto">
                <a:xfrm flipH="1">
                  <a:off x="818" y="763"/>
                  <a:ext cx="511" cy="39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22" name="Line 51"/>
                <p:cNvSpPr>
                  <a:spLocks noChangeShapeType="1"/>
                </p:cNvSpPr>
                <p:nvPr/>
              </p:nvSpPr>
              <p:spPr bwMode="auto">
                <a:xfrm>
                  <a:off x="590" y="770"/>
                  <a:ext cx="507" cy="3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23" name="Line 52"/>
                <p:cNvSpPr>
                  <a:spLocks noChangeShapeType="1"/>
                </p:cNvSpPr>
                <p:nvPr/>
              </p:nvSpPr>
              <p:spPr bwMode="auto">
                <a:xfrm>
                  <a:off x="1138" y="913"/>
                  <a:ext cx="309" cy="129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24" name="Line 53"/>
                <p:cNvSpPr>
                  <a:spLocks noChangeShapeType="1"/>
                </p:cNvSpPr>
                <p:nvPr/>
              </p:nvSpPr>
              <p:spPr bwMode="auto">
                <a:xfrm flipV="1">
                  <a:off x="466" y="907"/>
                  <a:ext cx="312" cy="130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25" name="Line 54"/>
                <p:cNvSpPr>
                  <a:spLocks noChangeShapeType="1"/>
                </p:cNvSpPr>
                <p:nvPr/>
              </p:nvSpPr>
              <p:spPr bwMode="auto">
                <a:xfrm>
                  <a:off x="1135" y="914"/>
                  <a:ext cx="111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26" name="Line 55"/>
                <p:cNvSpPr>
                  <a:spLocks noChangeShapeType="1"/>
                </p:cNvSpPr>
                <p:nvPr/>
              </p:nvSpPr>
              <p:spPr bwMode="auto">
                <a:xfrm flipH="1" flipV="1">
                  <a:off x="667" y="912"/>
                  <a:ext cx="106" cy="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27" name="Line 56"/>
                <p:cNvSpPr>
                  <a:spLocks noChangeShapeType="1"/>
                </p:cNvSpPr>
                <p:nvPr/>
              </p:nvSpPr>
              <p:spPr bwMode="auto">
                <a:xfrm flipH="1">
                  <a:off x="689" y="1270"/>
                  <a:ext cx="535" cy="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28" name="Line 57"/>
                <p:cNvSpPr>
                  <a:spLocks noChangeShapeType="1"/>
                </p:cNvSpPr>
                <p:nvPr/>
              </p:nvSpPr>
              <p:spPr bwMode="auto">
                <a:xfrm flipH="1">
                  <a:off x="660" y="1387"/>
                  <a:ext cx="590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29" name="Line 58"/>
                <p:cNvSpPr>
                  <a:spLocks noChangeShapeType="1"/>
                </p:cNvSpPr>
                <p:nvPr/>
              </p:nvSpPr>
              <p:spPr bwMode="auto">
                <a:xfrm flipH="1" flipV="1">
                  <a:off x="634" y="1502"/>
                  <a:ext cx="643" cy="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30" name="Line 59"/>
                <p:cNvSpPr>
                  <a:spLocks noChangeShapeType="1"/>
                </p:cNvSpPr>
                <p:nvPr/>
              </p:nvSpPr>
              <p:spPr bwMode="auto">
                <a:xfrm flipH="1">
                  <a:off x="610" y="1596"/>
                  <a:ext cx="68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31" name="Line 60"/>
                <p:cNvSpPr>
                  <a:spLocks noChangeShapeType="1"/>
                </p:cNvSpPr>
                <p:nvPr/>
              </p:nvSpPr>
              <p:spPr bwMode="auto">
                <a:xfrm flipH="1">
                  <a:off x="1150" y="1711"/>
                  <a:ext cx="172" cy="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32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583" y="1716"/>
                  <a:ext cx="180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33" name="Line 62"/>
                <p:cNvSpPr>
                  <a:spLocks noChangeShapeType="1"/>
                </p:cNvSpPr>
                <p:nvPr/>
              </p:nvSpPr>
              <p:spPr bwMode="auto">
                <a:xfrm flipH="1">
                  <a:off x="1222" y="1831"/>
                  <a:ext cx="13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34" name="Line 63"/>
                <p:cNvSpPr>
                  <a:spLocks noChangeShapeType="1"/>
                </p:cNvSpPr>
                <p:nvPr/>
              </p:nvSpPr>
              <p:spPr bwMode="auto">
                <a:xfrm flipH="1" flipV="1">
                  <a:off x="557" y="1829"/>
                  <a:ext cx="129" cy="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35" name="Line 64"/>
                <p:cNvSpPr>
                  <a:spLocks noChangeShapeType="1"/>
                </p:cNvSpPr>
                <p:nvPr/>
              </p:nvSpPr>
              <p:spPr bwMode="auto">
                <a:xfrm flipH="1">
                  <a:off x="1291" y="194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36" name="Line 65"/>
                <p:cNvSpPr>
                  <a:spLocks noChangeShapeType="1"/>
                </p:cNvSpPr>
                <p:nvPr/>
              </p:nvSpPr>
              <p:spPr bwMode="auto">
                <a:xfrm flipH="1">
                  <a:off x="528" y="1949"/>
                  <a:ext cx="91" cy="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37" name="Line 66"/>
                <p:cNvSpPr>
                  <a:spLocks noChangeShapeType="1"/>
                </p:cNvSpPr>
                <p:nvPr/>
              </p:nvSpPr>
              <p:spPr bwMode="auto">
                <a:xfrm>
                  <a:off x="1027" y="1277"/>
                  <a:ext cx="94" cy="10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38" name="Line 67"/>
                <p:cNvSpPr>
                  <a:spLocks noChangeShapeType="1"/>
                </p:cNvSpPr>
                <p:nvPr/>
              </p:nvSpPr>
              <p:spPr bwMode="auto">
                <a:xfrm flipH="1">
                  <a:off x="1121" y="1277"/>
                  <a:ext cx="94" cy="10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39" name="Line 68"/>
                <p:cNvSpPr>
                  <a:spLocks noChangeShapeType="1"/>
                </p:cNvSpPr>
                <p:nvPr/>
              </p:nvSpPr>
              <p:spPr bwMode="auto">
                <a:xfrm flipH="1">
                  <a:off x="1121" y="1270"/>
                  <a:ext cx="2" cy="11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40" name="Line 69"/>
                <p:cNvSpPr>
                  <a:spLocks noChangeShapeType="1"/>
                </p:cNvSpPr>
                <p:nvPr/>
              </p:nvSpPr>
              <p:spPr bwMode="auto">
                <a:xfrm>
                  <a:off x="698" y="1282"/>
                  <a:ext cx="94" cy="10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41" name="Line 70"/>
                <p:cNvSpPr>
                  <a:spLocks noChangeShapeType="1"/>
                </p:cNvSpPr>
                <p:nvPr/>
              </p:nvSpPr>
              <p:spPr bwMode="auto">
                <a:xfrm flipH="1">
                  <a:off x="792" y="1282"/>
                  <a:ext cx="94" cy="10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42" name="Line 71"/>
                <p:cNvSpPr>
                  <a:spLocks noChangeShapeType="1"/>
                </p:cNvSpPr>
                <p:nvPr/>
              </p:nvSpPr>
              <p:spPr bwMode="auto">
                <a:xfrm flipH="1">
                  <a:off x="792" y="1275"/>
                  <a:ext cx="2" cy="11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43" name="Line 72"/>
                <p:cNvSpPr>
                  <a:spLocks noChangeShapeType="1"/>
                </p:cNvSpPr>
                <p:nvPr/>
              </p:nvSpPr>
              <p:spPr bwMode="auto">
                <a:xfrm flipH="1">
                  <a:off x="1027" y="1391"/>
                  <a:ext cx="223" cy="1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44" name="Line 73"/>
                <p:cNvSpPr>
                  <a:spLocks noChangeShapeType="1"/>
                </p:cNvSpPr>
                <p:nvPr/>
              </p:nvSpPr>
              <p:spPr bwMode="auto">
                <a:xfrm>
                  <a:off x="659" y="1391"/>
                  <a:ext cx="227" cy="11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45" name="Line 74"/>
                <p:cNvSpPr>
                  <a:spLocks noChangeShapeType="1"/>
                </p:cNvSpPr>
                <p:nvPr/>
              </p:nvSpPr>
              <p:spPr bwMode="auto">
                <a:xfrm>
                  <a:off x="634" y="1505"/>
                  <a:ext cx="202" cy="9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46" name="Line 75"/>
                <p:cNvSpPr>
                  <a:spLocks noChangeShapeType="1"/>
                </p:cNvSpPr>
                <p:nvPr/>
              </p:nvSpPr>
              <p:spPr bwMode="auto">
                <a:xfrm>
                  <a:off x="610" y="1596"/>
                  <a:ext cx="158" cy="12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47" name="Line 76"/>
                <p:cNvSpPr>
                  <a:spLocks noChangeShapeType="1"/>
                </p:cNvSpPr>
                <p:nvPr/>
              </p:nvSpPr>
              <p:spPr bwMode="auto">
                <a:xfrm>
                  <a:off x="583" y="1714"/>
                  <a:ext cx="115" cy="11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48" name="Line 77"/>
                <p:cNvSpPr>
                  <a:spLocks noChangeShapeType="1"/>
                </p:cNvSpPr>
                <p:nvPr/>
              </p:nvSpPr>
              <p:spPr bwMode="auto">
                <a:xfrm>
                  <a:off x="557" y="1833"/>
                  <a:ext cx="62" cy="11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49" name="Line 78"/>
                <p:cNvSpPr>
                  <a:spLocks noChangeShapeType="1"/>
                </p:cNvSpPr>
                <p:nvPr/>
              </p:nvSpPr>
              <p:spPr bwMode="auto">
                <a:xfrm flipH="1">
                  <a:off x="1289" y="1829"/>
                  <a:ext cx="65" cy="12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50" name="Line 79"/>
                <p:cNvSpPr>
                  <a:spLocks noChangeShapeType="1"/>
                </p:cNvSpPr>
                <p:nvPr/>
              </p:nvSpPr>
              <p:spPr bwMode="auto">
                <a:xfrm flipH="1">
                  <a:off x="1233" y="1716"/>
                  <a:ext cx="96" cy="11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51" name="Line 80"/>
                <p:cNvSpPr>
                  <a:spLocks noChangeShapeType="1"/>
                </p:cNvSpPr>
                <p:nvPr/>
              </p:nvSpPr>
              <p:spPr bwMode="auto">
                <a:xfrm flipH="1">
                  <a:off x="1150" y="1596"/>
                  <a:ext cx="146" cy="11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52" name="Line 81"/>
                <p:cNvSpPr>
                  <a:spLocks noChangeShapeType="1"/>
                </p:cNvSpPr>
                <p:nvPr/>
              </p:nvSpPr>
              <p:spPr bwMode="auto">
                <a:xfrm flipH="1">
                  <a:off x="1081" y="1505"/>
                  <a:ext cx="196" cy="9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53" name="Line 82"/>
                <p:cNvSpPr>
                  <a:spLocks noChangeShapeType="1"/>
                </p:cNvSpPr>
                <p:nvPr/>
              </p:nvSpPr>
              <p:spPr bwMode="auto">
                <a:xfrm>
                  <a:off x="957" y="1385"/>
                  <a:ext cx="0" cy="82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54" name="Line 83"/>
                <p:cNvSpPr>
                  <a:spLocks noChangeShapeType="1"/>
                </p:cNvSpPr>
                <p:nvPr/>
              </p:nvSpPr>
              <p:spPr bwMode="auto">
                <a:xfrm>
                  <a:off x="836" y="1596"/>
                  <a:ext cx="121" cy="61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55" name="Line 84"/>
                <p:cNvSpPr>
                  <a:spLocks noChangeShapeType="1"/>
                </p:cNvSpPr>
                <p:nvPr/>
              </p:nvSpPr>
              <p:spPr bwMode="auto">
                <a:xfrm flipH="1">
                  <a:off x="960" y="1601"/>
                  <a:ext cx="121" cy="60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56" name="Line 85"/>
                <p:cNvSpPr>
                  <a:spLocks noChangeShapeType="1"/>
                </p:cNvSpPr>
                <p:nvPr/>
              </p:nvSpPr>
              <p:spPr bwMode="auto">
                <a:xfrm>
                  <a:off x="908" y="1951"/>
                  <a:ext cx="10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57" name="Line 86"/>
                <p:cNvSpPr>
                  <a:spLocks noChangeShapeType="1"/>
                </p:cNvSpPr>
                <p:nvPr/>
              </p:nvSpPr>
              <p:spPr bwMode="auto">
                <a:xfrm>
                  <a:off x="880" y="1831"/>
                  <a:ext cx="161" cy="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58" name="Line 87"/>
                <p:cNvSpPr>
                  <a:spLocks noChangeShapeType="1"/>
                </p:cNvSpPr>
                <p:nvPr/>
              </p:nvSpPr>
              <p:spPr bwMode="auto">
                <a:xfrm flipV="1">
                  <a:off x="862" y="1711"/>
                  <a:ext cx="19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59" name="Line 88"/>
                <p:cNvSpPr>
                  <a:spLocks noChangeShapeType="1"/>
                </p:cNvSpPr>
                <p:nvPr/>
              </p:nvSpPr>
              <p:spPr bwMode="auto">
                <a:xfrm flipH="1">
                  <a:off x="855" y="1596"/>
                  <a:ext cx="102" cy="11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60" name="Line 89"/>
                <p:cNvSpPr>
                  <a:spLocks noChangeShapeType="1"/>
                </p:cNvSpPr>
                <p:nvPr/>
              </p:nvSpPr>
              <p:spPr bwMode="auto">
                <a:xfrm flipH="1">
                  <a:off x="886" y="1725"/>
                  <a:ext cx="71" cy="10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61" name="Line 90"/>
                <p:cNvSpPr>
                  <a:spLocks noChangeShapeType="1"/>
                </p:cNvSpPr>
                <p:nvPr/>
              </p:nvSpPr>
              <p:spPr bwMode="auto">
                <a:xfrm flipH="1">
                  <a:off x="908" y="1833"/>
                  <a:ext cx="49" cy="11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62" name="Line 91"/>
                <p:cNvSpPr>
                  <a:spLocks noChangeShapeType="1"/>
                </p:cNvSpPr>
                <p:nvPr/>
              </p:nvSpPr>
              <p:spPr bwMode="auto">
                <a:xfrm>
                  <a:off x="960" y="1601"/>
                  <a:ext cx="96" cy="10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63" name="Line 92"/>
                <p:cNvSpPr>
                  <a:spLocks noChangeShapeType="1"/>
                </p:cNvSpPr>
                <p:nvPr/>
              </p:nvSpPr>
              <p:spPr bwMode="auto">
                <a:xfrm>
                  <a:off x="957" y="1717"/>
                  <a:ext cx="79" cy="11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  <p:sp>
              <p:nvSpPr>
                <p:cNvPr id="15464" name="Line 93"/>
                <p:cNvSpPr>
                  <a:spLocks noChangeShapeType="1"/>
                </p:cNvSpPr>
                <p:nvPr/>
              </p:nvSpPr>
              <p:spPr bwMode="auto">
                <a:xfrm>
                  <a:off x="957" y="1833"/>
                  <a:ext cx="56" cy="11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/>
                </a:p>
              </p:txBody>
            </p:sp>
          </p:grpSp>
          <p:grpSp>
            <p:nvGrpSpPr>
              <p:cNvPr id="15387" name="Group 94"/>
              <p:cNvGrpSpPr>
                <a:grpSpLocks/>
              </p:cNvGrpSpPr>
              <p:nvPr/>
            </p:nvGrpSpPr>
            <p:grpSpPr bwMode="auto">
              <a:xfrm>
                <a:off x="436" y="2737"/>
                <a:ext cx="1001" cy="216"/>
                <a:chOff x="436" y="2737"/>
                <a:chExt cx="1001" cy="216"/>
              </a:xfrm>
            </p:grpSpPr>
            <p:grpSp>
              <p:nvGrpSpPr>
                <p:cNvPr id="15388" name="Group 95"/>
                <p:cNvGrpSpPr>
                  <a:grpSpLocks/>
                </p:cNvGrpSpPr>
                <p:nvPr/>
              </p:nvGrpSpPr>
              <p:grpSpPr bwMode="auto">
                <a:xfrm>
                  <a:off x="1407" y="2737"/>
                  <a:ext cx="30" cy="210"/>
                  <a:chOff x="1682" y="532"/>
                  <a:chExt cx="37" cy="236"/>
                </a:xfrm>
              </p:grpSpPr>
              <p:sp>
                <p:nvSpPr>
                  <p:cNvPr id="15405" name="Oval 96"/>
                  <p:cNvSpPr>
                    <a:spLocks noChangeArrowheads="1"/>
                  </p:cNvSpPr>
                  <p:nvPr/>
                </p:nvSpPr>
                <p:spPr bwMode="auto">
                  <a:xfrm>
                    <a:off x="1682" y="554"/>
                    <a:ext cx="37" cy="34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nl-BE" sz="1800" b="1">
                      <a:solidFill>
                        <a:srgbClr val="003366"/>
                      </a:solidFill>
                    </a:endParaRPr>
                  </a:p>
                </p:txBody>
              </p:sp>
              <p:sp>
                <p:nvSpPr>
                  <p:cNvPr id="15406" name="Oval 97"/>
                  <p:cNvSpPr>
                    <a:spLocks noChangeArrowheads="1"/>
                  </p:cNvSpPr>
                  <p:nvPr/>
                </p:nvSpPr>
                <p:spPr bwMode="auto">
                  <a:xfrm>
                    <a:off x="1682" y="590"/>
                    <a:ext cx="37" cy="34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nl-BE" sz="1800" b="1">
                      <a:solidFill>
                        <a:srgbClr val="003366"/>
                      </a:solidFill>
                    </a:endParaRPr>
                  </a:p>
                </p:txBody>
              </p:sp>
              <p:sp>
                <p:nvSpPr>
                  <p:cNvPr id="15407" name="Oval 98"/>
                  <p:cNvSpPr>
                    <a:spLocks noChangeArrowheads="1"/>
                  </p:cNvSpPr>
                  <p:nvPr/>
                </p:nvSpPr>
                <p:spPr bwMode="auto">
                  <a:xfrm>
                    <a:off x="1682" y="626"/>
                    <a:ext cx="37" cy="34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nl-BE" sz="1800" b="1">
                      <a:solidFill>
                        <a:srgbClr val="003366"/>
                      </a:solidFill>
                    </a:endParaRPr>
                  </a:p>
                </p:txBody>
              </p:sp>
              <p:sp>
                <p:nvSpPr>
                  <p:cNvPr id="15408" name="Oval 99"/>
                  <p:cNvSpPr>
                    <a:spLocks noChangeArrowheads="1"/>
                  </p:cNvSpPr>
                  <p:nvPr/>
                </p:nvSpPr>
                <p:spPr bwMode="auto">
                  <a:xfrm>
                    <a:off x="1682" y="662"/>
                    <a:ext cx="37" cy="34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nl-BE" sz="1800" b="1">
                      <a:solidFill>
                        <a:srgbClr val="003366"/>
                      </a:solidFill>
                    </a:endParaRPr>
                  </a:p>
                </p:txBody>
              </p:sp>
              <p:sp>
                <p:nvSpPr>
                  <p:cNvPr id="15409" name="Oval 100"/>
                  <p:cNvSpPr>
                    <a:spLocks noChangeArrowheads="1"/>
                  </p:cNvSpPr>
                  <p:nvPr/>
                </p:nvSpPr>
                <p:spPr bwMode="auto">
                  <a:xfrm>
                    <a:off x="1682" y="698"/>
                    <a:ext cx="37" cy="34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nl-BE" sz="1800" b="1">
                      <a:solidFill>
                        <a:srgbClr val="003366"/>
                      </a:solidFill>
                    </a:endParaRPr>
                  </a:p>
                </p:txBody>
              </p:sp>
              <p:sp>
                <p:nvSpPr>
                  <p:cNvPr id="15410" name="Oval 101"/>
                  <p:cNvSpPr>
                    <a:spLocks noChangeArrowheads="1"/>
                  </p:cNvSpPr>
                  <p:nvPr/>
                </p:nvSpPr>
                <p:spPr bwMode="auto">
                  <a:xfrm>
                    <a:off x="1682" y="734"/>
                    <a:ext cx="37" cy="34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nl-BE" sz="1800" b="1">
                      <a:solidFill>
                        <a:srgbClr val="003366"/>
                      </a:solidFill>
                    </a:endParaRPr>
                  </a:p>
                </p:txBody>
              </p:sp>
              <p:sp>
                <p:nvSpPr>
                  <p:cNvPr id="15411" name="Line 10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700" y="532"/>
                    <a:ext cx="0" cy="3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nl-BE"/>
                  </a:p>
                </p:txBody>
              </p:sp>
            </p:grpSp>
            <p:grpSp>
              <p:nvGrpSpPr>
                <p:cNvPr id="15389" name="Group 103"/>
                <p:cNvGrpSpPr>
                  <a:grpSpLocks/>
                </p:cNvGrpSpPr>
                <p:nvPr/>
              </p:nvGrpSpPr>
              <p:grpSpPr bwMode="auto">
                <a:xfrm>
                  <a:off x="920" y="2741"/>
                  <a:ext cx="30" cy="211"/>
                  <a:chOff x="920" y="2741"/>
                  <a:chExt cx="30" cy="211"/>
                </a:xfrm>
              </p:grpSpPr>
              <p:sp>
                <p:nvSpPr>
                  <p:cNvPr id="15398" name="Oval 104"/>
                  <p:cNvSpPr>
                    <a:spLocks noChangeArrowheads="1"/>
                  </p:cNvSpPr>
                  <p:nvPr/>
                </p:nvSpPr>
                <p:spPr bwMode="auto">
                  <a:xfrm>
                    <a:off x="920" y="2761"/>
                    <a:ext cx="30" cy="30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nl-BE" sz="1800" b="1">
                      <a:solidFill>
                        <a:srgbClr val="003366"/>
                      </a:solidFill>
                    </a:endParaRPr>
                  </a:p>
                </p:txBody>
              </p:sp>
              <p:sp>
                <p:nvSpPr>
                  <p:cNvPr id="15399" name="Oval 105"/>
                  <p:cNvSpPr>
                    <a:spLocks noChangeArrowheads="1"/>
                  </p:cNvSpPr>
                  <p:nvPr/>
                </p:nvSpPr>
                <p:spPr bwMode="auto">
                  <a:xfrm>
                    <a:off x="920" y="2793"/>
                    <a:ext cx="30" cy="30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nl-BE" sz="1800" b="1">
                      <a:solidFill>
                        <a:srgbClr val="003366"/>
                      </a:solidFill>
                    </a:endParaRPr>
                  </a:p>
                </p:txBody>
              </p:sp>
              <p:sp>
                <p:nvSpPr>
                  <p:cNvPr id="15400" name="Oval 106"/>
                  <p:cNvSpPr>
                    <a:spLocks noChangeArrowheads="1"/>
                  </p:cNvSpPr>
                  <p:nvPr/>
                </p:nvSpPr>
                <p:spPr bwMode="auto">
                  <a:xfrm>
                    <a:off x="920" y="2825"/>
                    <a:ext cx="30" cy="30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nl-BE" sz="1800" b="1">
                      <a:solidFill>
                        <a:srgbClr val="003366"/>
                      </a:solidFill>
                    </a:endParaRPr>
                  </a:p>
                </p:txBody>
              </p:sp>
              <p:sp>
                <p:nvSpPr>
                  <p:cNvPr id="15401" name="Oval 107"/>
                  <p:cNvSpPr>
                    <a:spLocks noChangeArrowheads="1"/>
                  </p:cNvSpPr>
                  <p:nvPr/>
                </p:nvSpPr>
                <p:spPr bwMode="auto">
                  <a:xfrm>
                    <a:off x="920" y="2857"/>
                    <a:ext cx="30" cy="31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nl-BE" sz="1800" b="1">
                      <a:solidFill>
                        <a:srgbClr val="003366"/>
                      </a:solidFill>
                    </a:endParaRPr>
                  </a:p>
                </p:txBody>
              </p:sp>
              <p:sp>
                <p:nvSpPr>
                  <p:cNvPr id="15402" name="Oval 108"/>
                  <p:cNvSpPr>
                    <a:spLocks noChangeArrowheads="1"/>
                  </p:cNvSpPr>
                  <p:nvPr/>
                </p:nvSpPr>
                <p:spPr bwMode="auto">
                  <a:xfrm>
                    <a:off x="920" y="2889"/>
                    <a:ext cx="30" cy="31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nl-BE" sz="1800" b="1">
                      <a:solidFill>
                        <a:srgbClr val="003366"/>
                      </a:solidFill>
                    </a:endParaRPr>
                  </a:p>
                </p:txBody>
              </p:sp>
              <p:sp>
                <p:nvSpPr>
                  <p:cNvPr id="15403" name="Oval 109"/>
                  <p:cNvSpPr>
                    <a:spLocks noChangeArrowheads="1"/>
                  </p:cNvSpPr>
                  <p:nvPr/>
                </p:nvSpPr>
                <p:spPr bwMode="auto">
                  <a:xfrm>
                    <a:off x="920" y="2922"/>
                    <a:ext cx="30" cy="30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nl-BE" sz="1800" b="1">
                      <a:solidFill>
                        <a:srgbClr val="003366"/>
                      </a:solidFill>
                    </a:endParaRPr>
                  </a:p>
                </p:txBody>
              </p:sp>
              <p:sp>
                <p:nvSpPr>
                  <p:cNvPr id="15404" name="Line 1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35" y="2741"/>
                    <a:ext cx="0" cy="27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nl-BE"/>
                  </a:p>
                </p:txBody>
              </p:sp>
            </p:grpSp>
            <p:grpSp>
              <p:nvGrpSpPr>
                <p:cNvPr id="15390" name="Group 111"/>
                <p:cNvGrpSpPr>
                  <a:grpSpLocks/>
                </p:cNvGrpSpPr>
                <p:nvPr/>
              </p:nvGrpSpPr>
              <p:grpSpPr bwMode="auto">
                <a:xfrm>
                  <a:off x="436" y="2743"/>
                  <a:ext cx="30" cy="210"/>
                  <a:chOff x="1682" y="532"/>
                  <a:chExt cx="37" cy="236"/>
                </a:xfrm>
              </p:grpSpPr>
              <p:sp>
                <p:nvSpPr>
                  <p:cNvPr id="15391" name="Oval 112"/>
                  <p:cNvSpPr>
                    <a:spLocks noChangeArrowheads="1"/>
                  </p:cNvSpPr>
                  <p:nvPr/>
                </p:nvSpPr>
                <p:spPr bwMode="auto">
                  <a:xfrm>
                    <a:off x="1682" y="554"/>
                    <a:ext cx="37" cy="34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nl-BE" sz="1800" b="1">
                      <a:solidFill>
                        <a:srgbClr val="003366"/>
                      </a:solidFill>
                    </a:endParaRPr>
                  </a:p>
                </p:txBody>
              </p:sp>
              <p:sp>
                <p:nvSpPr>
                  <p:cNvPr id="15392" name="Oval 113"/>
                  <p:cNvSpPr>
                    <a:spLocks noChangeArrowheads="1"/>
                  </p:cNvSpPr>
                  <p:nvPr/>
                </p:nvSpPr>
                <p:spPr bwMode="auto">
                  <a:xfrm>
                    <a:off x="1682" y="590"/>
                    <a:ext cx="37" cy="34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nl-BE" sz="1800" b="1">
                      <a:solidFill>
                        <a:srgbClr val="003366"/>
                      </a:solidFill>
                    </a:endParaRPr>
                  </a:p>
                </p:txBody>
              </p:sp>
              <p:sp>
                <p:nvSpPr>
                  <p:cNvPr id="15393" name="Oval 114"/>
                  <p:cNvSpPr>
                    <a:spLocks noChangeArrowheads="1"/>
                  </p:cNvSpPr>
                  <p:nvPr/>
                </p:nvSpPr>
                <p:spPr bwMode="auto">
                  <a:xfrm>
                    <a:off x="1682" y="626"/>
                    <a:ext cx="37" cy="34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nl-BE" sz="1800" b="1">
                      <a:solidFill>
                        <a:srgbClr val="003366"/>
                      </a:solidFill>
                    </a:endParaRPr>
                  </a:p>
                </p:txBody>
              </p:sp>
              <p:sp>
                <p:nvSpPr>
                  <p:cNvPr id="15394" name="Oval 115"/>
                  <p:cNvSpPr>
                    <a:spLocks noChangeArrowheads="1"/>
                  </p:cNvSpPr>
                  <p:nvPr/>
                </p:nvSpPr>
                <p:spPr bwMode="auto">
                  <a:xfrm>
                    <a:off x="1682" y="662"/>
                    <a:ext cx="37" cy="34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nl-BE" sz="1800" b="1">
                      <a:solidFill>
                        <a:srgbClr val="003366"/>
                      </a:solidFill>
                    </a:endParaRPr>
                  </a:p>
                </p:txBody>
              </p:sp>
              <p:sp>
                <p:nvSpPr>
                  <p:cNvPr id="15395" name="Oval 116"/>
                  <p:cNvSpPr>
                    <a:spLocks noChangeArrowheads="1"/>
                  </p:cNvSpPr>
                  <p:nvPr/>
                </p:nvSpPr>
                <p:spPr bwMode="auto">
                  <a:xfrm>
                    <a:off x="1682" y="698"/>
                    <a:ext cx="37" cy="34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nl-BE" sz="1800" b="1">
                      <a:solidFill>
                        <a:srgbClr val="003366"/>
                      </a:solidFill>
                    </a:endParaRPr>
                  </a:p>
                </p:txBody>
              </p:sp>
              <p:sp>
                <p:nvSpPr>
                  <p:cNvPr id="15396" name="Oval 117"/>
                  <p:cNvSpPr>
                    <a:spLocks noChangeArrowheads="1"/>
                  </p:cNvSpPr>
                  <p:nvPr/>
                </p:nvSpPr>
                <p:spPr bwMode="auto">
                  <a:xfrm>
                    <a:off x="1682" y="734"/>
                    <a:ext cx="37" cy="34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nl-BE" sz="1800" b="1">
                      <a:solidFill>
                        <a:srgbClr val="003366"/>
                      </a:solidFill>
                    </a:endParaRPr>
                  </a:p>
                </p:txBody>
              </p:sp>
              <p:sp>
                <p:nvSpPr>
                  <p:cNvPr id="15397" name="Line 11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700" y="532"/>
                    <a:ext cx="0" cy="3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nl-BE"/>
                  </a:p>
                </p:txBody>
              </p:sp>
            </p:grpSp>
          </p:grpSp>
        </p:grpSp>
      </p:grpSp>
      <p:grpSp>
        <p:nvGrpSpPr>
          <p:cNvPr id="15" name="Group 131"/>
          <p:cNvGrpSpPr>
            <a:grpSpLocks/>
          </p:cNvGrpSpPr>
          <p:nvPr/>
        </p:nvGrpSpPr>
        <p:grpSpPr bwMode="auto">
          <a:xfrm>
            <a:off x="1785938" y="3929063"/>
            <a:ext cx="1374775" cy="2014537"/>
            <a:chOff x="900" y="2816"/>
            <a:chExt cx="866" cy="970"/>
          </a:xfrm>
        </p:grpSpPr>
        <p:pic>
          <p:nvPicPr>
            <p:cNvPr id="15382" name="Picture 25" descr="j029531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900" y="2816"/>
              <a:ext cx="866" cy="7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83" name="Text Box 26"/>
            <p:cNvSpPr txBox="1">
              <a:spLocks noChangeArrowheads="1"/>
            </p:cNvSpPr>
            <p:nvPr/>
          </p:nvSpPr>
          <p:spPr bwMode="auto">
            <a:xfrm>
              <a:off x="945" y="3573"/>
              <a:ext cx="557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sz="1600">
                  <a:solidFill>
                    <a:schemeClr val="tx1"/>
                  </a:solidFill>
                </a:rPr>
                <a:t>Traders</a:t>
              </a:r>
            </a:p>
          </p:txBody>
        </p:sp>
      </p:grpSp>
      <p:grpSp>
        <p:nvGrpSpPr>
          <p:cNvPr id="16" name="Group 135"/>
          <p:cNvGrpSpPr>
            <a:grpSpLocks/>
          </p:cNvGrpSpPr>
          <p:nvPr/>
        </p:nvGrpSpPr>
        <p:grpSpPr bwMode="auto">
          <a:xfrm>
            <a:off x="3429000" y="4500563"/>
            <a:ext cx="2060575" cy="1624012"/>
            <a:chOff x="2154" y="2931"/>
            <a:chExt cx="1298" cy="1023"/>
          </a:xfrm>
        </p:grpSpPr>
        <p:sp>
          <p:nvSpPr>
            <p:cNvPr id="15378" name="Text Box 119"/>
            <p:cNvSpPr txBox="1">
              <a:spLocks noChangeArrowheads="1"/>
            </p:cNvSpPr>
            <p:nvPr/>
          </p:nvSpPr>
          <p:spPr bwMode="auto">
            <a:xfrm>
              <a:off x="2469" y="3741"/>
              <a:ext cx="764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sz="1600">
                  <a:solidFill>
                    <a:schemeClr val="tx1"/>
                  </a:solidFill>
                </a:rPr>
                <a:t>Generators</a:t>
              </a:r>
            </a:p>
          </p:txBody>
        </p:sp>
        <p:grpSp>
          <p:nvGrpSpPr>
            <p:cNvPr id="15379" name="Group 121"/>
            <p:cNvGrpSpPr>
              <a:grpSpLocks/>
            </p:cNvGrpSpPr>
            <p:nvPr/>
          </p:nvGrpSpPr>
          <p:grpSpPr bwMode="auto">
            <a:xfrm>
              <a:off x="2154" y="2931"/>
              <a:ext cx="1298" cy="818"/>
              <a:chOff x="2154" y="2931"/>
              <a:chExt cx="1298" cy="818"/>
            </a:xfrm>
          </p:grpSpPr>
          <p:pic>
            <p:nvPicPr>
              <p:cNvPr id="15380" name="Picture 9" descr="oildril3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154" y="3022"/>
                <a:ext cx="1298" cy="6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381" name="Picture 120" descr="j0353987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2290" y="2931"/>
                <a:ext cx="554" cy="8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18" name="Group 130"/>
          <p:cNvGrpSpPr>
            <a:grpSpLocks/>
          </p:cNvGrpSpPr>
          <p:nvPr/>
        </p:nvGrpSpPr>
        <p:grpSpPr bwMode="auto">
          <a:xfrm>
            <a:off x="6929438" y="4214813"/>
            <a:ext cx="1473200" cy="2170112"/>
            <a:chOff x="4649" y="2250"/>
            <a:chExt cx="928" cy="1367"/>
          </a:xfrm>
        </p:grpSpPr>
        <p:pic>
          <p:nvPicPr>
            <p:cNvPr id="15376" name="Picture 123" descr="j0149509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784" y="2250"/>
              <a:ext cx="677" cy="10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7" name="Text Box 124"/>
            <p:cNvSpPr txBox="1">
              <a:spLocks noChangeArrowheads="1"/>
            </p:cNvSpPr>
            <p:nvPr/>
          </p:nvSpPr>
          <p:spPr bwMode="auto">
            <a:xfrm>
              <a:off x="4649" y="3249"/>
              <a:ext cx="928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sz="1600">
                  <a:solidFill>
                    <a:schemeClr val="tx1"/>
                  </a:solidFill>
                </a:rPr>
                <a:t>Governmental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sz="1600">
                  <a:solidFill>
                    <a:schemeClr val="tx1"/>
                  </a:solidFill>
                </a:rPr>
                <a:t> agencies</a:t>
              </a:r>
            </a:p>
          </p:txBody>
        </p:sp>
      </p:grpSp>
      <p:sp>
        <p:nvSpPr>
          <p:cNvPr id="15374" name="TextBox 126"/>
          <p:cNvSpPr txBox="1">
            <a:spLocks noChangeArrowheads="1"/>
          </p:cNvSpPr>
          <p:nvPr/>
        </p:nvSpPr>
        <p:spPr bwMode="auto">
          <a:xfrm>
            <a:off x="142875" y="1285875"/>
            <a:ext cx="17954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2000" b="1" i="1" u="sng">
                <a:solidFill>
                  <a:srgbClr val="003366"/>
                </a:solidFill>
              </a:rPr>
              <a:t>Stakeholders</a:t>
            </a:r>
          </a:p>
        </p:txBody>
      </p:sp>
      <p:sp>
        <p:nvSpPr>
          <p:cNvPr id="15375" name="Slide Number Placeholder 124"/>
          <p:cNvSpPr txBox="1">
            <a:spLocks noGrp="1"/>
          </p:cNvSpPr>
          <p:nvPr/>
        </p:nvSpPr>
        <p:spPr bwMode="auto">
          <a:xfrm>
            <a:off x="8269288" y="6597650"/>
            <a:ext cx="8747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fld id="{224C34D6-6BD3-43C0-A25E-4F5A0B6A4AF8}" type="slidenum">
              <a:rPr lang="en-US">
                <a:solidFill>
                  <a:srgbClr val="FFFFFF"/>
                </a:solidFill>
                <a:latin typeface="Book Antiqua" pitchFamily="18" charset="0"/>
              </a:rPr>
              <a:pPr algn="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6</a:t>
            </a:fld>
            <a:endParaRPr lang="en-US">
              <a:solidFill>
                <a:srgbClr val="FFFFFF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Fuel Cells &amp; Hydrogen Joint Undertaking Stakeholders General Assembly, October 27, 2009</a:t>
            </a:r>
            <a:endParaRPr lang="en-US" dirty="0"/>
          </a:p>
        </p:txBody>
      </p:sp>
      <p:sp>
        <p:nvSpPr>
          <p:cNvPr id="17411" name="Title 1"/>
          <p:cNvSpPr>
            <a:spLocks noGrp="1"/>
          </p:cNvSpPr>
          <p:nvPr>
            <p:ph type="title" idx="4294967295"/>
          </p:nvPr>
        </p:nvSpPr>
        <p:spPr/>
        <p:txBody>
          <a:bodyPr anchor="t"/>
          <a:lstStyle/>
          <a:p>
            <a:pPr eaLnBrk="1" hangingPunct="1"/>
            <a:r>
              <a:rPr lang="en-US" smtClean="0"/>
              <a:t>SmartGrids Vision</a:t>
            </a:r>
            <a:br>
              <a:rPr lang="en-US" smtClean="0"/>
            </a:br>
            <a:endParaRPr lang="en-US" smtClean="0"/>
          </a:p>
        </p:txBody>
      </p:sp>
      <p:sp>
        <p:nvSpPr>
          <p:cNvPr id="17412" name="Footer Placeholder 3"/>
          <p:cNvSpPr txBox="1">
            <a:spLocks noGrp="1"/>
          </p:cNvSpPr>
          <p:nvPr/>
        </p:nvSpPr>
        <p:spPr bwMode="auto">
          <a:xfrm>
            <a:off x="2571750" y="6597650"/>
            <a:ext cx="492918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200">
                <a:solidFill>
                  <a:srgbClr val="FFFFFF"/>
                </a:solidFill>
                <a:latin typeface="Book Antiqua" pitchFamily="18" charset="0"/>
              </a:rPr>
              <a:t>Ronnie Belmans (ronnie.belmans@esat.kuleuven.be)</a:t>
            </a:r>
          </a:p>
        </p:txBody>
      </p:sp>
      <p:pic>
        <p:nvPicPr>
          <p:cNvPr id="17413" name="Picture 2" descr="resize"/>
          <p:cNvPicPr>
            <a:picLocks noChangeAspect="1" noChangeArrowheads="1"/>
          </p:cNvPicPr>
          <p:nvPr/>
        </p:nvPicPr>
        <p:blipFill>
          <a:blip r:embed="rId3" cstate="print"/>
          <a:srcRect l="11539" t="3847" r="11539"/>
          <a:stretch>
            <a:fillRect/>
          </a:stretch>
        </p:blipFill>
        <p:spPr bwMode="auto">
          <a:xfrm>
            <a:off x="7786688" y="2000250"/>
            <a:ext cx="95885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1825" y="1828800"/>
            <a:ext cx="5035550" cy="36258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17415" name="Picture 12" descr="134509904_c84a5d730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122738" y="1736725"/>
            <a:ext cx="1042987" cy="738188"/>
          </a:xfrm>
        </p:spPr>
      </p:pic>
      <p:sp>
        <p:nvSpPr>
          <p:cNvPr id="17416" name="Text Box 6"/>
          <p:cNvSpPr txBox="1">
            <a:spLocks noChangeArrowheads="1"/>
          </p:cNvSpPr>
          <p:nvPr/>
        </p:nvSpPr>
        <p:spPr bwMode="auto">
          <a:xfrm>
            <a:off x="395288" y="5013325"/>
            <a:ext cx="3375025" cy="2889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3" tIns="45716" rIns="91433" bIns="45716">
            <a:spAutoFit/>
          </a:bodyPr>
          <a:lstStyle/>
          <a:p>
            <a:pPr defTabSz="762000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GB" sz="1600" b="1">
                <a:solidFill>
                  <a:srgbClr val="003366"/>
                </a:solidFill>
              </a:rPr>
              <a:t>Central &amp; dispersed sources </a:t>
            </a:r>
          </a:p>
        </p:txBody>
      </p:sp>
      <p:sp>
        <p:nvSpPr>
          <p:cNvPr id="17417" name="Text Box 8"/>
          <p:cNvSpPr txBox="1">
            <a:spLocks noChangeArrowheads="1"/>
          </p:cNvSpPr>
          <p:nvPr/>
        </p:nvSpPr>
        <p:spPr bwMode="auto">
          <a:xfrm>
            <a:off x="7000875" y="5429250"/>
            <a:ext cx="1920875" cy="9921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3" tIns="45716" rIns="91433" bIns="45716"/>
          <a:lstStyle/>
          <a:p>
            <a:pPr defTabSz="762000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GB" sz="1600" b="1">
                <a:solidFill>
                  <a:srgbClr val="003366"/>
                </a:solidFill>
              </a:rPr>
              <a:t>Smart materials and power </a:t>
            </a:r>
          </a:p>
          <a:p>
            <a:pPr defTabSz="762000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GB" sz="1600" b="1">
                <a:solidFill>
                  <a:srgbClr val="003366"/>
                </a:solidFill>
              </a:rPr>
              <a:t>electronics </a:t>
            </a:r>
            <a:endParaRPr lang="en-GB" sz="3200" b="1">
              <a:solidFill>
                <a:srgbClr val="003366"/>
              </a:solidFill>
            </a:endParaRPr>
          </a:p>
        </p:txBody>
      </p:sp>
      <p:pic>
        <p:nvPicPr>
          <p:cNvPr id="17418" name="Picture 9" descr="untitled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49938" y="5429250"/>
            <a:ext cx="1152525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750" y="3714750"/>
            <a:ext cx="1719263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0" name="Text Box 11"/>
          <p:cNvSpPr txBox="1">
            <a:spLocks noChangeArrowheads="1"/>
          </p:cNvSpPr>
          <p:nvPr/>
        </p:nvSpPr>
        <p:spPr bwMode="auto">
          <a:xfrm>
            <a:off x="5786438" y="3357563"/>
            <a:ext cx="2122487" cy="584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lIns="91429" tIns="45714" rIns="91429" bIns="45714">
            <a:spAutoFit/>
          </a:bodyPr>
          <a:lstStyle/>
          <a:p>
            <a:pPr defTabSz="76200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sz="1600" b="1">
                <a:solidFill>
                  <a:srgbClr val="003366"/>
                </a:solidFill>
              </a:rPr>
              <a:t>Central &amp; dispersed</a:t>
            </a:r>
          </a:p>
          <a:p>
            <a:pPr defTabSz="76200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sz="1600" b="1">
                <a:solidFill>
                  <a:srgbClr val="003366"/>
                </a:solidFill>
              </a:rPr>
              <a:t>intelligence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4067175" y="2565400"/>
            <a:ext cx="2619375" cy="6619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3" tIns="45716" rIns="91433" bIns="45716"/>
          <a:lstStyle/>
          <a:p>
            <a:pPr defTabSz="762000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GB" sz="1600" b="1">
                <a:solidFill>
                  <a:srgbClr val="003366"/>
                </a:solidFill>
              </a:rPr>
              <a:t>Seamless integration</a:t>
            </a:r>
          </a:p>
          <a:p>
            <a:pPr defTabSz="762000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GB" sz="1600" b="1">
                <a:solidFill>
                  <a:srgbClr val="003366"/>
                </a:solidFill>
              </a:rPr>
              <a:t>of new applications </a:t>
            </a:r>
            <a:endParaRPr lang="en-GB" sz="3200" b="1">
              <a:solidFill>
                <a:srgbClr val="003366"/>
              </a:solidFill>
            </a:endParaRP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6000750" y="1500188"/>
            <a:ext cx="2868613" cy="5111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lIns="91433" tIns="45716" rIns="91433" bIns="45716">
            <a:spAutoFit/>
          </a:bodyPr>
          <a:lstStyle/>
          <a:p>
            <a:pPr defTabSz="762000">
              <a:lnSpc>
                <a:spcPct val="85000"/>
              </a:lnSpc>
              <a:spcBef>
                <a:spcPct val="0"/>
              </a:spcBef>
              <a:buFontTx/>
              <a:buNone/>
            </a:pPr>
            <a:r>
              <a:rPr lang="en-GB" sz="1600" b="1">
                <a:solidFill>
                  <a:srgbClr val="003366"/>
                </a:solidFill>
              </a:rPr>
              <a:t>End user real time</a:t>
            </a:r>
          </a:p>
          <a:p>
            <a:pPr defTabSz="762000">
              <a:lnSpc>
                <a:spcPct val="85000"/>
              </a:lnSpc>
              <a:spcBef>
                <a:spcPct val="0"/>
              </a:spcBef>
              <a:buFontTx/>
              <a:buNone/>
            </a:pPr>
            <a:r>
              <a:rPr lang="en-GB" sz="1600" b="1">
                <a:solidFill>
                  <a:srgbClr val="003366"/>
                </a:solidFill>
              </a:rPr>
              <a:t>Information &amp; participation </a:t>
            </a:r>
            <a:endParaRPr lang="en-GB" sz="3200" b="1">
              <a:solidFill>
                <a:srgbClr val="003366"/>
              </a:solidFill>
            </a:endParaRPr>
          </a:p>
        </p:txBody>
      </p:sp>
      <p:pic>
        <p:nvPicPr>
          <p:cNvPr id="17423" name="Picture 16" descr="ISFOC-SolFocus-array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1500" y="5286375"/>
            <a:ext cx="1276350" cy="95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4" name="Text Box 18"/>
          <p:cNvSpPr txBox="1">
            <a:spLocks noChangeArrowheads="1"/>
          </p:cNvSpPr>
          <p:nvPr/>
        </p:nvSpPr>
        <p:spPr bwMode="auto">
          <a:xfrm>
            <a:off x="214313" y="1522413"/>
            <a:ext cx="2146300" cy="584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29" tIns="45714" rIns="91429" bIns="45714">
            <a:spAutoFit/>
          </a:bodyPr>
          <a:lstStyle/>
          <a:p>
            <a:pPr defTabSz="76200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sz="1600" b="1">
                <a:solidFill>
                  <a:srgbClr val="003366"/>
                </a:solidFill>
              </a:rPr>
              <a:t>Multi-directional ‘flows’</a:t>
            </a:r>
          </a:p>
        </p:txBody>
      </p:sp>
      <p:sp>
        <p:nvSpPr>
          <p:cNvPr id="17425" name="Slide Number Placeholder 15"/>
          <p:cNvSpPr txBox="1">
            <a:spLocks noGrp="1"/>
          </p:cNvSpPr>
          <p:nvPr/>
        </p:nvSpPr>
        <p:spPr bwMode="auto">
          <a:xfrm>
            <a:off x="8269288" y="6597650"/>
            <a:ext cx="8747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fld id="{A23136EC-DB19-4195-90F4-0467316969A4}" type="slidenum">
              <a:rPr lang="en-US">
                <a:solidFill>
                  <a:srgbClr val="FFFFFF"/>
                </a:solidFill>
                <a:latin typeface="Book Antiqua" pitchFamily="18" charset="0"/>
              </a:rPr>
              <a:pPr algn="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7</a:t>
            </a:fld>
            <a:endParaRPr lang="en-US">
              <a:solidFill>
                <a:srgbClr val="FFFFFF"/>
              </a:solidFill>
              <a:latin typeface="Book Antiqua" pitchFamily="18" charset="0"/>
            </a:endParaRPr>
          </a:p>
        </p:txBody>
      </p:sp>
      <p:pic>
        <p:nvPicPr>
          <p:cNvPr id="17426" name="Picture 1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57563" y="5429250"/>
            <a:ext cx="2324100" cy="8191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Fuel Cells &amp; Hydrogen Joint Undertaking Stakeholders General Assembly, October 27, 2009</a:t>
            </a:r>
            <a:endParaRPr lang="en-US" dirty="0"/>
          </a:p>
        </p:txBody>
      </p:sp>
      <p:sp>
        <p:nvSpPr>
          <p:cNvPr id="18435" name="Title 1"/>
          <p:cNvSpPr>
            <a:spLocks noGrp="1"/>
          </p:cNvSpPr>
          <p:nvPr>
            <p:ph type="title" idx="4294967295"/>
          </p:nvPr>
        </p:nvSpPr>
        <p:spPr/>
        <p:txBody>
          <a:bodyPr anchor="t"/>
          <a:lstStyle/>
          <a:p>
            <a:pPr eaLnBrk="1" hangingPunct="1"/>
            <a:r>
              <a:rPr lang="en-US" smtClean="0"/>
              <a:t>SmartGrids Vision</a:t>
            </a:r>
          </a:p>
        </p:txBody>
      </p:sp>
      <p:sp>
        <p:nvSpPr>
          <p:cNvPr id="18436" name="Footer Placeholder 3"/>
          <p:cNvSpPr txBox="1">
            <a:spLocks noGrp="1"/>
          </p:cNvSpPr>
          <p:nvPr/>
        </p:nvSpPr>
        <p:spPr bwMode="auto">
          <a:xfrm>
            <a:off x="2571750" y="6597650"/>
            <a:ext cx="492918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200">
                <a:solidFill>
                  <a:srgbClr val="FFFFFF"/>
                </a:solidFill>
                <a:latin typeface="Book Antiqua" pitchFamily="18" charset="0"/>
              </a:rPr>
              <a:t>Ronnie Belmans (ronnie.belmans@esat.kuleuven.be)</a:t>
            </a:r>
          </a:p>
        </p:txBody>
      </p:sp>
      <p:sp>
        <p:nvSpPr>
          <p:cNvPr id="18437" name="Slide Number Placeholder 4"/>
          <p:cNvSpPr txBox="1">
            <a:spLocks noGrp="1"/>
          </p:cNvSpPr>
          <p:nvPr/>
        </p:nvSpPr>
        <p:spPr bwMode="auto">
          <a:xfrm>
            <a:off x="8269288" y="6597650"/>
            <a:ext cx="8747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fld id="{C5333755-17DC-4AB5-9283-7470588B07B1}" type="slidenum">
              <a:rPr lang="en-US">
                <a:solidFill>
                  <a:srgbClr val="FFFFFF"/>
                </a:solidFill>
                <a:latin typeface="Book Antiqua" pitchFamily="18" charset="0"/>
              </a:rPr>
              <a:pPr algn="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8</a:t>
            </a:fld>
            <a:endParaRPr lang="en-US">
              <a:solidFill>
                <a:srgbClr val="FFFFFF"/>
              </a:solidFill>
              <a:latin typeface="Book Antiqua" pitchFamily="18" charset="0"/>
            </a:endParaRPr>
          </a:p>
        </p:txBody>
      </p:sp>
      <p:pic>
        <p:nvPicPr>
          <p:cNvPr id="1843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9988" y="1560513"/>
            <a:ext cx="6481762" cy="45672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7" name="AutoShape 15"/>
          <p:cNvSpPr>
            <a:spLocks noChangeArrowheads="1"/>
          </p:cNvSpPr>
          <p:nvPr/>
        </p:nvSpPr>
        <p:spPr bwMode="auto">
          <a:xfrm>
            <a:off x="288925" y="2147888"/>
            <a:ext cx="2089150" cy="1808162"/>
          </a:xfrm>
          <a:prstGeom prst="hexagon">
            <a:avLst>
              <a:gd name="adj" fmla="val 28885"/>
              <a:gd name="vf" fmla="val 11547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defTabSz="79375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b="1">
                <a:solidFill>
                  <a:srgbClr val="003366"/>
                </a:solidFill>
              </a:rPr>
              <a:t>Enable active </a:t>
            </a:r>
            <a:r>
              <a:rPr lang="en-US" b="1">
                <a:solidFill>
                  <a:srgbClr val="FF6600"/>
                </a:solidFill>
              </a:rPr>
              <a:t>customer participation</a:t>
            </a:r>
          </a:p>
        </p:txBody>
      </p:sp>
      <p:sp>
        <p:nvSpPr>
          <p:cNvPr id="8" name="AutoShape 16"/>
          <p:cNvSpPr>
            <a:spLocks noChangeArrowheads="1"/>
          </p:cNvSpPr>
          <p:nvPr/>
        </p:nvSpPr>
        <p:spPr bwMode="auto">
          <a:xfrm>
            <a:off x="288925" y="3929063"/>
            <a:ext cx="2139950" cy="1808162"/>
          </a:xfrm>
          <a:prstGeom prst="hexagon">
            <a:avLst>
              <a:gd name="adj" fmla="val 28886"/>
              <a:gd name="vf" fmla="val 11547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defTabSz="79375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b="1">
                <a:solidFill>
                  <a:srgbClr val="003366"/>
                </a:solidFill>
              </a:rPr>
              <a:t>Accommodate all </a:t>
            </a:r>
            <a:r>
              <a:rPr lang="en-US" b="1">
                <a:solidFill>
                  <a:srgbClr val="FF6600"/>
                </a:solidFill>
              </a:rPr>
              <a:t>generation and storage</a:t>
            </a:r>
            <a:r>
              <a:rPr lang="en-US" b="1">
                <a:solidFill>
                  <a:srgbClr val="003366"/>
                </a:solidFill>
              </a:rPr>
              <a:t> options</a:t>
            </a:r>
          </a:p>
        </p:txBody>
      </p:sp>
      <p:sp>
        <p:nvSpPr>
          <p:cNvPr id="9" name="AutoShape 17"/>
          <p:cNvSpPr>
            <a:spLocks noChangeArrowheads="1"/>
          </p:cNvSpPr>
          <p:nvPr/>
        </p:nvSpPr>
        <p:spPr bwMode="auto">
          <a:xfrm>
            <a:off x="1858963" y="3036888"/>
            <a:ext cx="2089150" cy="1808162"/>
          </a:xfrm>
          <a:prstGeom prst="hexagon">
            <a:avLst>
              <a:gd name="adj" fmla="val 28885"/>
              <a:gd name="vf" fmla="val 11547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defTabSz="79375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b="1">
                <a:solidFill>
                  <a:srgbClr val="003366"/>
                </a:solidFill>
              </a:rPr>
              <a:t>Enable new </a:t>
            </a:r>
            <a:r>
              <a:rPr lang="en-US" b="1">
                <a:solidFill>
                  <a:srgbClr val="FF6600"/>
                </a:solidFill>
              </a:rPr>
              <a:t>products services and markets</a:t>
            </a:r>
          </a:p>
        </p:txBody>
      </p:sp>
      <p:sp>
        <p:nvSpPr>
          <p:cNvPr id="10" name="AutoShape 18"/>
          <p:cNvSpPr>
            <a:spLocks noChangeArrowheads="1"/>
          </p:cNvSpPr>
          <p:nvPr/>
        </p:nvSpPr>
        <p:spPr bwMode="auto">
          <a:xfrm>
            <a:off x="3429000" y="2128838"/>
            <a:ext cx="2089150" cy="1808162"/>
          </a:xfrm>
          <a:prstGeom prst="hexagon">
            <a:avLst>
              <a:gd name="adj" fmla="val 28885"/>
              <a:gd name="vf" fmla="val 11547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defTabSz="79375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b="1">
                <a:solidFill>
                  <a:srgbClr val="003366"/>
                </a:solidFill>
              </a:rPr>
              <a:t>Provide </a:t>
            </a:r>
            <a:r>
              <a:rPr lang="en-US" b="1">
                <a:solidFill>
                  <a:srgbClr val="FF6600"/>
                </a:solidFill>
              </a:rPr>
              <a:t>power quality</a:t>
            </a:r>
            <a:r>
              <a:rPr lang="en-US" b="1">
                <a:solidFill>
                  <a:srgbClr val="003366"/>
                </a:solidFill>
              </a:rPr>
              <a:t> for the 21</a:t>
            </a:r>
            <a:r>
              <a:rPr lang="en-US" b="1" baseline="30000">
                <a:solidFill>
                  <a:srgbClr val="003366"/>
                </a:solidFill>
              </a:rPr>
              <a:t>st</a:t>
            </a:r>
            <a:r>
              <a:rPr lang="en-US" b="1">
                <a:solidFill>
                  <a:srgbClr val="003366"/>
                </a:solidFill>
              </a:rPr>
              <a:t> Century</a:t>
            </a:r>
          </a:p>
        </p:txBody>
      </p:sp>
      <p:sp>
        <p:nvSpPr>
          <p:cNvPr id="11" name="AutoShape 19"/>
          <p:cNvSpPr>
            <a:spLocks noChangeArrowheads="1"/>
          </p:cNvSpPr>
          <p:nvPr/>
        </p:nvSpPr>
        <p:spPr bwMode="auto">
          <a:xfrm>
            <a:off x="3429000" y="3929063"/>
            <a:ext cx="2089150" cy="1808162"/>
          </a:xfrm>
          <a:prstGeom prst="hexagon">
            <a:avLst>
              <a:gd name="adj" fmla="val 28885"/>
              <a:gd name="vf" fmla="val 11547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defTabSz="79375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b="1">
                <a:solidFill>
                  <a:srgbClr val="FF6600"/>
                </a:solidFill>
              </a:rPr>
              <a:t>Optimise assets</a:t>
            </a:r>
            <a:r>
              <a:rPr lang="en-US" b="1">
                <a:solidFill>
                  <a:srgbClr val="003366"/>
                </a:solidFill>
              </a:rPr>
              <a:t> and operate efficiently</a:t>
            </a:r>
          </a:p>
        </p:txBody>
      </p:sp>
      <p:sp>
        <p:nvSpPr>
          <p:cNvPr id="12" name="AutoShape 20"/>
          <p:cNvSpPr>
            <a:spLocks noChangeArrowheads="1"/>
          </p:cNvSpPr>
          <p:nvPr/>
        </p:nvSpPr>
        <p:spPr bwMode="auto">
          <a:xfrm>
            <a:off x="4999038" y="3022600"/>
            <a:ext cx="2089150" cy="1808163"/>
          </a:xfrm>
          <a:prstGeom prst="hexagon">
            <a:avLst>
              <a:gd name="adj" fmla="val 28885"/>
              <a:gd name="vf" fmla="val 11547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defTabSz="79375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b="1">
                <a:solidFill>
                  <a:srgbClr val="003366"/>
                </a:solidFill>
              </a:rPr>
              <a:t>Anticipate and respond to </a:t>
            </a:r>
            <a:r>
              <a:rPr lang="en-US" b="1">
                <a:solidFill>
                  <a:srgbClr val="FF6600"/>
                </a:solidFill>
              </a:rPr>
              <a:t>system disturbances</a:t>
            </a:r>
            <a:r>
              <a:rPr lang="en-US" b="1">
                <a:solidFill>
                  <a:srgbClr val="003366"/>
                </a:solidFill>
              </a:rPr>
              <a:t> (self-heal)</a:t>
            </a:r>
          </a:p>
        </p:txBody>
      </p:sp>
      <p:sp>
        <p:nvSpPr>
          <p:cNvPr id="13" name="AutoShape 21"/>
          <p:cNvSpPr>
            <a:spLocks noChangeArrowheads="1"/>
          </p:cNvSpPr>
          <p:nvPr/>
        </p:nvSpPr>
        <p:spPr bwMode="auto">
          <a:xfrm>
            <a:off x="6569075" y="2128838"/>
            <a:ext cx="2089150" cy="1808162"/>
          </a:xfrm>
          <a:prstGeom prst="hexagon">
            <a:avLst>
              <a:gd name="adj" fmla="val 28885"/>
              <a:gd name="vf" fmla="val 11547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defTabSz="79375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b="1">
                <a:solidFill>
                  <a:srgbClr val="003366"/>
                </a:solidFill>
              </a:rPr>
              <a:t>Operate resiliently against </a:t>
            </a:r>
            <a:r>
              <a:rPr lang="en-US" b="1">
                <a:solidFill>
                  <a:srgbClr val="FF6600"/>
                </a:solidFill>
              </a:rPr>
              <a:t>attack and natural disaster</a:t>
            </a:r>
          </a:p>
        </p:txBody>
      </p:sp>
      <p:sp>
        <p:nvSpPr>
          <p:cNvPr id="14" name="AutoShape 22"/>
          <p:cNvSpPr>
            <a:spLocks noChangeArrowheads="1"/>
          </p:cNvSpPr>
          <p:nvPr/>
        </p:nvSpPr>
        <p:spPr bwMode="auto">
          <a:xfrm>
            <a:off x="6569075" y="3929063"/>
            <a:ext cx="2089150" cy="1808162"/>
          </a:xfrm>
          <a:prstGeom prst="hexagon">
            <a:avLst>
              <a:gd name="adj" fmla="val 28885"/>
              <a:gd name="vf" fmla="val 11547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defTabSz="79375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b="1">
                <a:solidFill>
                  <a:srgbClr val="003366"/>
                </a:solidFill>
              </a:rPr>
              <a:t>Enable fundamental changes in </a:t>
            </a:r>
            <a:r>
              <a:rPr lang="en-US" b="1">
                <a:solidFill>
                  <a:srgbClr val="FF6600"/>
                </a:solidFill>
              </a:rPr>
              <a:t>Transport and Buildings</a:t>
            </a:r>
          </a:p>
        </p:txBody>
      </p:sp>
      <p:sp>
        <p:nvSpPr>
          <p:cNvPr id="18447" name="TextBox 14"/>
          <p:cNvSpPr txBox="1">
            <a:spLocks noChangeArrowheads="1"/>
          </p:cNvSpPr>
          <p:nvPr/>
        </p:nvSpPr>
        <p:spPr bwMode="auto">
          <a:xfrm>
            <a:off x="6215063" y="6143625"/>
            <a:ext cx="22764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200" i="1">
                <a:solidFill>
                  <a:srgbClr val="003366"/>
                </a:solidFill>
              </a:rPr>
              <a:t>(Source: SmartGridNews.com)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Fuel Cells &amp; Hydrogen Joint Undertaking Stakeholders General Assembly, October 27, 2009</a:t>
            </a:r>
            <a:endParaRPr lang="en-US" dirty="0"/>
          </a:p>
        </p:txBody>
      </p:sp>
      <p:sp>
        <p:nvSpPr>
          <p:cNvPr id="30723" name="Title 1"/>
          <p:cNvSpPr>
            <a:spLocks noGrp="1"/>
          </p:cNvSpPr>
          <p:nvPr>
            <p:ph type="title" idx="4294967295"/>
          </p:nvPr>
        </p:nvSpPr>
        <p:spPr/>
        <p:txBody>
          <a:bodyPr anchor="t"/>
          <a:lstStyle/>
          <a:p>
            <a:pPr eaLnBrk="1" hangingPunct="1"/>
            <a:r>
              <a:rPr lang="en-US" smtClean="0"/>
              <a:t>New generation paradigm</a:t>
            </a:r>
          </a:p>
        </p:txBody>
      </p:sp>
      <p:sp>
        <p:nvSpPr>
          <p:cNvPr id="30724" name="Content Placeholder 2"/>
          <p:cNvSpPr>
            <a:spLocks noGrp="1"/>
          </p:cNvSpPr>
          <p:nvPr>
            <p:ph idx="4294967295"/>
          </p:nvPr>
        </p:nvSpPr>
        <p:spPr>
          <a:xfrm>
            <a:off x="468313" y="1268413"/>
            <a:ext cx="8229600" cy="4525962"/>
          </a:xfrm>
        </p:spPr>
        <p:txBody>
          <a:bodyPr lIns="270000" tIns="190800"/>
          <a:lstStyle/>
          <a:p>
            <a:pPr eaLnBrk="1" hangingPunct="1">
              <a:buFont typeface="Wingdings" pitchFamily="2" charset="2"/>
              <a:buNone/>
            </a:pPr>
            <a:r>
              <a:rPr lang="en-US" sz="2400" b="0" i="1" smtClean="0"/>
              <a:t>Importance of adequate </a:t>
            </a:r>
            <a:r>
              <a:rPr lang="en-US" sz="2400" b="0" i="1" smtClean="0">
                <a:solidFill>
                  <a:srgbClr val="FF0000"/>
                </a:solidFill>
              </a:rPr>
              <a:t>forecasting</a:t>
            </a:r>
            <a:r>
              <a:rPr lang="en-US" sz="2400" b="0" i="1" smtClean="0"/>
              <a:t> and </a:t>
            </a:r>
            <a:r>
              <a:rPr lang="en-US" sz="2400" b="0" i="1" smtClean="0">
                <a:solidFill>
                  <a:srgbClr val="FF0000"/>
                </a:solidFill>
              </a:rPr>
              <a:t>control</a:t>
            </a:r>
            <a:r>
              <a:rPr lang="en-US" sz="2400" b="0" i="1" smtClean="0"/>
              <a:t> tools !!</a:t>
            </a:r>
          </a:p>
        </p:txBody>
      </p:sp>
      <p:sp>
        <p:nvSpPr>
          <p:cNvPr id="30725" name="Footer Placeholder 3"/>
          <p:cNvSpPr txBox="1">
            <a:spLocks noGrp="1"/>
          </p:cNvSpPr>
          <p:nvPr/>
        </p:nvSpPr>
        <p:spPr bwMode="auto">
          <a:xfrm>
            <a:off x="2571750" y="6597650"/>
            <a:ext cx="492918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200">
                <a:solidFill>
                  <a:srgbClr val="FFFFFF"/>
                </a:solidFill>
                <a:latin typeface="Book Antiqua" pitchFamily="18" charset="0"/>
              </a:rPr>
              <a:t>Ronnie Belmans (ronnie.belmans@esat.kuleuven.be)</a:t>
            </a:r>
          </a:p>
        </p:txBody>
      </p:sp>
      <p:sp>
        <p:nvSpPr>
          <p:cNvPr id="30726" name="Slide Number Placeholder 4"/>
          <p:cNvSpPr txBox="1">
            <a:spLocks noGrp="1"/>
          </p:cNvSpPr>
          <p:nvPr/>
        </p:nvSpPr>
        <p:spPr bwMode="auto">
          <a:xfrm>
            <a:off x="8269288" y="6597650"/>
            <a:ext cx="8747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fld id="{0E544A0F-6A89-4A19-999D-54A76586028F}" type="slidenum">
              <a:rPr lang="en-US">
                <a:solidFill>
                  <a:srgbClr val="FFFFFF"/>
                </a:solidFill>
                <a:latin typeface="Book Antiqua" pitchFamily="18" charset="0"/>
              </a:rPr>
              <a:pPr algn="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9</a:t>
            </a:fld>
            <a:endParaRPr lang="en-US">
              <a:solidFill>
                <a:srgbClr val="FFFFFF"/>
              </a:solidFill>
              <a:latin typeface="Book Antiqua" pitchFamily="18" charset="0"/>
            </a:endParaRPr>
          </a:p>
        </p:txBody>
      </p:sp>
      <p:pic>
        <p:nvPicPr>
          <p:cNvPr id="30727" name="Picture 3" descr="Power Curv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88" y="1928813"/>
            <a:ext cx="4321175" cy="397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28" name="Group 4"/>
          <p:cNvGrpSpPr>
            <a:grpSpLocks/>
          </p:cNvGrpSpPr>
          <p:nvPr/>
        </p:nvGrpSpPr>
        <p:grpSpPr bwMode="auto">
          <a:xfrm>
            <a:off x="2584450" y="2919413"/>
            <a:ext cx="5634038" cy="2127250"/>
            <a:chOff x="1662" y="1434"/>
            <a:chExt cx="3549" cy="1316"/>
          </a:xfrm>
        </p:grpSpPr>
        <p:sp>
          <p:nvSpPr>
            <p:cNvPr id="30730" name="Rectangle 5"/>
            <p:cNvSpPr>
              <a:spLocks noChangeArrowheads="1"/>
            </p:cNvSpPr>
            <p:nvPr/>
          </p:nvSpPr>
          <p:spPr bwMode="auto">
            <a:xfrm>
              <a:off x="1719" y="1434"/>
              <a:ext cx="362" cy="131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nl-BE" sz="2000" b="1">
                <a:solidFill>
                  <a:srgbClr val="003366"/>
                </a:solidFill>
              </a:endParaRPr>
            </a:p>
          </p:txBody>
        </p:sp>
        <p:sp>
          <p:nvSpPr>
            <p:cNvPr id="30731" name="Text Box 6"/>
            <p:cNvSpPr txBox="1">
              <a:spLocks noChangeArrowheads="1"/>
            </p:cNvSpPr>
            <p:nvPr/>
          </p:nvSpPr>
          <p:spPr bwMode="auto">
            <a:xfrm>
              <a:off x="3650" y="1706"/>
              <a:ext cx="1561" cy="81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sz="2000" b="1" i="1">
                  <a:solidFill>
                    <a:schemeClr val="tx2"/>
                  </a:solidFill>
                </a:rPr>
                <a:t>“Fresh breeze”</a:t>
              </a:r>
            </a:p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sz="2000" b="1" i="1">
                  <a:solidFill>
                    <a:schemeClr val="tx2"/>
                  </a:solidFill>
                </a:rPr>
                <a:t>means somewhere</a:t>
              </a:r>
            </a:p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sz="2000" b="1" i="1">
                  <a:solidFill>
                    <a:schemeClr val="tx2"/>
                  </a:solidFill>
                </a:rPr>
                <a:t>between 200 </a:t>
              </a:r>
            </a:p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sz="2000" b="1" i="1">
                  <a:solidFill>
                    <a:schemeClr val="tx2"/>
                  </a:solidFill>
                </a:rPr>
                <a:t>and 1,600 MW</a:t>
              </a:r>
            </a:p>
          </p:txBody>
        </p:sp>
        <p:sp>
          <p:nvSpPr>
            <p:cNvPr id="30732" name="Oval 7"/>
            <p:cNvSpPr>
              <a:spLocks noChangeArrowheads="1"/>
            </p:cNvSpPr>
            <p:nvPr/>
          </p:nvSpPr>
          <p:spPr bwMode="auto">
            <a:xfrm>
              <a:off x="2041" y="1940"/>
              <a:ext cx="90" cy="91"/>
            </a:xfrm>
            <a:prstGeom prst="ellipse">
              <a:avLst/>
            </a:prstGeom>
            <a:solidFill>
              <a:srgbClr val="FF3300"/>
            </a:solidFill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nl-BE" sz="2000" b="1">
                <a:solidFill>
                  <a:srgbClr val="003366"/>
                </a:solidFill>
              </a:endParaRPr>
            </a:p>
          </p:txBody>
        </p:sp>
        <p:sp>
          <p:nvSpPr>
            <p:cNvPr id="30733" name="Oval 8"/>
            <p:cNvSpPr>
              <a:spLocks noChangeArrowheads="1"/>
            </p:cNvSpPr>
            <p:nvPr/>
          </p:nvSpPr>
          <p:spPr bwMode="auto">
            <a:xfrm>
              <a:off x="1662" y="2607"/>
              <a:ext cx="90" cy="91"/>
            </a:xfrm>
            <a:prstGeom prst="ellipse">
              <a:avLst/>
            </a:prstGeom>
            <a:solidFill>
              <a:srgbClr val="FF3300"/>
            </a:solidFill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nl-BE" sz="2000" b="1">
                <a:solidFill>
                  <a:srgbClr val="003366"/>
                </a:solidFill>
              </a:endParaRPr>
            </a:p>
          </p:txBody>
        </p:sp>
      </p:grp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500063" y="5786438"/>
            <a:ext cx="7353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81000" indent="-381000" eaLnBrk="0" hangingPunct="0">
              <a:lnSpc>
                <a:spcPct val="130000"/>
              </a:lnSpc>
              <a:spcBef>
                <a:spcPct val="0"/>
              </a:spcBef>
              <a:buClr>
                <a:schemeClr val="tx2"/>
              </a:buClr>
              <a:buFontTx/>
              <a:buNone/>
            </a:pPr>
            <a:r>
              <a:rPr lang="en-US" sz="1600" b="1">
                <a:solidFill>
                  <a:schemeClr val="tx1"/>
                </a:solidFill>
                <a:sym typeface="Wingdings" pitchFamily="2" charset="2"/>
              </a:rPr>
              <a:t> </a:t>
            </a:r>
            <a:r>
              <a:rPr lang="en-US" sz="1600" b="1">
                <a:solidFill>
                  <a:schemeClr val="tx1"/>
                </a:solidFill>
              </a:rPr>
              <a:t>A deviation of just +/</a:t>
            </a:r>
            <a:r>
              <a:rPr lang="en-US" sz="1600" b="1">
                <a:solidFill>
                  <a:schemeClr val="tx1"/>
                </a:solidFill>
                <a:sym typeface="Symbol" pitchFamily="18" charset="2"/>
              </a:rPr>
              <a:t></a:t>
            </a:r>
            <a:r>
              <a:rPr lang="en-US" sz="1600" b="1">
                <a:solidFill>
                  <a:schemeClr val="tx1"/>
                </a:solidFill>
              </a:rPr>
              <a:t> 1 m/s may have an impact of </a:t>
            </a:r>
          </a:p>
          <a:p>
            <a:pPr marL="381000" indent="-381000" eaLnBrk="0" hangingPunc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z="1600" b="1">
                <a:solidFill>
                  <a:schemeClr val="tx1"/>
                </a:solidFill>
              </a:rPr>
              <a:t>	+/</a:t>
            </a:r>
            <a:r>
              <a:rPr lang="en-US" sz="1600" b="1">
                <a:solidFill>
                  <a:schemeClr val="tx1"/>
                </a:solidFill>
                <a:sym typeface="Symbol" pitchFamily="18" charset="2"/>
              </a:rPr>
              <a:t></a:t>
            </a:r>
            <a:r>
              <a:rPr lang="en-US" sz="1600" b="1">
                <a:solidFill>
                  <a:schemeClr val="tx1"/>
                </a:solidFill>
              </a:rPr>
              <a:t> 320 MW (with a 2,374 MW installed base)</a:t>
            </a:r>
          </a:p>
          <a:p>
            <a:pPr marL="952500" lvl="1" indent="-381000" eaLnBrk="0" hangingPunct="0">
              <a:lnSpc>
                <a:spcPct val="130000"/>
              </a:lnSpc>
              <a:spcBef>
                <a:spcPct val="0"/>
              </a:spcBef>
              <a:buClr>
                <a:schemeClr val="accent2"/>
              </a:buClr>
              <a:buSzPct val="120000"/>
              <a:buFont typeface="Wingdings" pitchFamily="2" charset="2"/>
              <a:buNone/>
            </a:pPr>
            <a:r>
              <a:rPr lang="en-GB" sz="2000" b="1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q"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q"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2575</TotalTime>
  <Words>702</Words>
  <Application>Microsoft Office PowerPoint</Application>
  <PresentationFormat>On-screen Show (4:3)</PresentationFormat>
  <Paragraphs>171</Paragraphs>
  <Slides>13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Slide 1</vt:lpstr>
      <vt:lpstr>Presentation Objectives</vt:lpstr>
      <vt:lpstr>Technical, legal and economic challenges</vt:lpstr>
      <vt:lpstr>Challenges for 2020 and beyond</vt:lpstr>
      <vt:lpstr>SmartGrids Vision</vt:lpstr>
      <vt:lpstr>SmartGrids Vision </vt:lpstr>
      <vt:lpstr>SmartGrids Vision </vt:lpstr>
      <vt:lpstr>SmartGrids Vision</vt:lpstr>
      <vt:lpstr>New generation paradigm</vt:lpstr>
      <vt:lpstr>Conclusion: Action now!</vt:lpstr>
      <vt:lpstr>With and without SmartGrids</vt:lpstr>
      <vt:lpstr>Slide 12</vt:lpstr>
      <vt:lpstr>Future European view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SmartGrids Stakeholder Communications</dc:title>
  <dc:creator>ronnie</dc:creator>
  <cp:lastModifiedBy>Ronnie Belmans</cp:lastModifiedBy>
  <cp:revision>177</cp:revision>
  <dcterms:created xsi:type="dcterms:W3CDTF">2006-03-08T15:04:52Z</dcterms:created>
  <dcterms:modified xsi:type="dcterms:W3CDTF">2009-10-20T14:13:03Z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scripción">
    <vt:lpwstr>Vision Chairman</vt:lpwstr>
  </property>
  <property fmtid="{D5CDD505-2E9C-101B-9397-08002B2CF9AE}" pid="3" name="Privacidad">
    <vt:lpwstr>Público</vt:lpwstr>
  </property>
  <property fmtid="{D5CDD505-2E9C-101B-9397-08002B2CF9AE}" pid="4" name="Tipo de documento">
    <vt:lpwstr>General</vt:lpwstr>
  </property>
</Properties>
</file>