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8" r:id="rId2"/>
    <p:sldId id="284" r:id="rId3"/>
    <p:sldId id="323" r:id="rId4"/>
    <p:sldId id="273" r:id="rId5"/>
    <p:sldId id="282" r:id="rId6"/>
    <p:sldId id="286" r:id="rId7"/>
    <p:sldId id="324" r:id="rId8"/>
    <p:sldId id="329" r:id="rId9"/>
    <p:sldId id="261" r:id="rId10"/>
    <p:sldId id="263" r:id="rId11"/>
    <p:sldId id="325" r:id="rId12"/>
    <p:sldId id="303" r:id="rId13"/>
    <p:sldId id="306" r:id="rId14"/>
    <p:sldId id="307" r:id="rId15"/>
    <p:sldId id="308" r:id="rId16"/>
    <p:sldId id="309" r:id="rId17"/>
    <p:sldId id="327" r:id="rId18"/>
    <p:sldId id="331" r:id="rId19"/>
    <p:sldId id="328" r:id="rId20"/>
    <p:sldId id="326" r:id="rId21"/>
    <p:sldId id="317" r:id="rId22"/>
    <p:sldId id="272" r:id="rId23"/>
  </p:sldIdLst>
  <p:sldSz cx="10080625" cy="7559675"/>
  <p:notesSz cx="7102475" cy="10233025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1pPr>
    <a:lvl2pPr marL="4318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2pPr>
    <a:lvl3pPr marL="6477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3pPr>
    <a:lvl4pPr marL="8636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4pPr>
    <a:lvl5pPr marL="10795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111111"/>
    <a:srgbClr val="008000"/>
    <a:srgbClr val="FF0000"/>
    <a:srgbClr val="006600"/>
    <a:srgbClr val="FF6600"/>
    <a:srgbClr val="FF9900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7" autoAdjust="0"/>
    <p:restoredTop sz="96169" autoAdjust="0"/>
  </p:normalViewPr>
  <p:slideViewPr>
    <p:cSldViewPr>
      <p:cViewPr varScale="1">
        <p:scale>
          <a:sx n="64" d="100"/>
          <a:sy n="64" d="100"/>
        </p:scale>
        <p:origin x="-918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756"/>
        <p:guide pos="202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46" tIns="43423" rIns="86846" bIns="43423" numCol="1" anchor="t" anchorCtr="0" compatLnSpc="1">
            <a:prstTxWarp prst="textNoShape">
              <a:avLst/>
            </a:prstTxWarp>
          </a:bodyPr>
          <a:lstStyle>
            <a:lvl1pPr defTabSz="425450">
              <a:defRPr sz="1100"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46" tIns="43423" rIns="86846" bIns="43423" numCol="1" anchor="t" anchorCtr="0" compatLnSpc="1">
            <a:prstTxWarp prst="textNoShape">
              <a:avLst/>
            </a:prstTxWarp>
          </a:bodyPr>
          <a:lstStyle>
            <a:lvl1pPr algn="r" defTabSz="425450">
              <a:defRPr sz="1100"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8675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46" tIns="43423" rIns="86846" bIns="43423" numCol="1" anchor="b" anchorCtr="0" compatLnSpc="1">
            <a:prstTxWarp prst="textNoShape">
              <a:avLst/>
            </a:prstTxWarp>
          </a:bodyPr>
          <a:lstStyle>
            <a:lvl1pPr defTabSz="425450">
              <a:defRPr sz="1100"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18675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46" tIns="43423" rIns="86846" bIns="43423" numCol="1" anchor="b" anchorCtr="0" compatLnSpc="1">
            <a:prstTxWarp prst="textNoShape">
              <a:avLst/>
            </a:prstTxWarp>
          </a:bodyPr>
          <a:lstStyle>
            <a:lvl1pPr algn="r" defTabSz="425450">
              <a:defRPr sz="1100">
                <a:solidFill>
                  <a:srgbClr val="000000"/>
                </a:solidFill>
              </a:defRPr>
            </a:lvl1pPr>
          </a:lstStyle>
          <a:p>
            <a:fld id="{894CC39F-FC01-493B-AF45-D327450CE1A4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77875"/>
            <a:ext cx="5118100" cy="3836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81662" cy="460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8133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25450">
              <a:lnSpc>
                <a:spcPct val="95000"/>
              </a:lnSpc>
              <a:tabLst>
                <a:tab pos="687388" algn="l"/>
                <a:tab pos="1374775" algn="l"/>
                <a:tab pos="2063750" algn="l"/>
                <a:tab pos="2751138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9550" y="0"/>
            <a:ext cx="308133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25450">
              <a:lnSpc>
                <a:spcPct val="95000"/>
              </a:lnSpc>
              <a:tabLst>
                <a:tab pos="687388" algn="l"/>
                <a:tab pos="1374775" algn="l"/>
                <a:tab pos="2063750" algn="l"/>
                <a:tab pos="2751138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720263"/>
            <a:ext cx="308133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25450">
              <a:lnSpc>
                <a:spcPct val="95000"/>
              </a:lnSpc>
              <a:tabLst>
                <a:tab pos="687388" algn="l"/>
                <a:tab pos="1374775" algn="l"/>
                <a:tab pos="2063750" algn="l"/>
                <a:tab pos="2751138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9550" y="9720263"/>
            <a:ext cx="308133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25450">
              <a:lnSpc>
                <a:spcPct val="95000"/>
              </a:lnSpc>
              <a:tabLst>
                <a:tab pos="687388" algn="l"/>
                <a:tab pos="1374775" algn="l"/>
                <a:tab pos="2063750" algn="l"/>
                <a:tab pos="2751138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631B7FFF-5D96-4E20-BCD8-4853E89088D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1A4346-180F-4F62-990F-9B1749FA2AA1}" type="slidenum">
              <a:rPr lang="en-GB"/>
              <a:pPr/>
              <a:t>12</a:t>
            </a:fld>
            <a:endParaRPr lang="en-GB"/>
          </a:p>
        </p:txBody>
      </p:sp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990600" y="776288"/>
            <a:ext cx="5118100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49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09613" y="4859338"/>
            <a:ext cx="5678487" cy="4600575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441DC0-1CA0-4228-9182-DD503DAA187C}" type="slidenum">
              <a:rPr lang="en-GB"/>
              <a:pPr/>
              <a:t>13</a:t>
            </a:fld>
            <a:endParaRPr lang="en-GB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1750" cy="3833812"/>
          </a:xfrm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76900" cy="459898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E92558-78D1-4F01-BCEB-90018E71456E}" type="slidenum">
              <a:rPr lang="en-GB"/>
              <a:pPr/>
              <a:t>14</a:t>
            </a:fld>
            <a:endParaRPr lang="en-GB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1750" cy="3833812"/>
          </a:xfrm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76900" cy="4598987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9C2090-AE65-4FDC-9BA3-C8C16B5B683E}" type="slidenum">
              <a:rPr lang="en-GB"/>
              <a:pPr/>
              <a:t>15</a:t>
            </a:fld>
            <a:endParaRPr lang="en-GB"/>
          </a:p>
        </p:txBody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990600" y="776288"/>
            <a:ext cx="5118100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9523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09613" y="4859338"/>
            <a:ext cx="5678487" cy="4600575"/>
          </a:xfrm>
          <a:noFill/>
          <a:ln/>
        </p:spPr>
        <p:txBody>
          <a:bodyPr wrap="none" anchor="ctr"/>
          <a:lstStyle/>
          <a:p>
            <a:pPr defTabSz="914400"/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777AA2-C804-4B10-B89A-FC6682BE7CF3}" type="slidenum">
              <a:rPr lang="en-GB"/>
              <a:pPr/>
              <a:t>16</a:t>
            </a:fld>
            <a:endParaRPr lang="en-GB"/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990600" y="776288"/>
            <a:ext cx="5118100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9728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09613" y="4859338"/>
            <a:ext cx="5678487" cy="4600575"/>
          </a:xfrm>
          <a:noFill/>
          <a:ln/>
        </p:spPr>
        <p:txBody>
          <a:bodyPr wrap="none" anchor="ctr"/>
          <a:lstStyle/>
          <a:p>
            <a:pPr defTabSz="914400"/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F1180A-2555-4530-A38B-F804645FFA2E}" type="slidenum">
              <a:rPr lang="en-GB"/>
              <a:pPr/>
              <a:t>21</a:t>
            </a:fld>
            <a:endParaRPr lang="en-GB"/>
          </a:p>
        </p:txBody>
      </p:sp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990600" y="777875"/>
            <a:ext cx="5118100" cy="3836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064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09613" y="4860925"/>
            <a:ext cx="5681662" cy="4602163"/>
          </a:xfrm>
          <a:noFill/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4EE8377-C176-4AEE-B271-B7E64D20EEEE}" type="slidenum">
              <a:rPr lang="en-GB"/>
              <a:pPr/>
              <a:t>22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0600" y="777875"/>
            <a:ext cx="5118100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9613" y="4860925"/>
            <a:ext cx="5681662" cy="4603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846" tIns="43423" rIns="86846" bIns="43423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7846675" y="720725"/>
            <a:ext cx="2312988" cy="126047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10907713" y="720725"/>
            <a:ext cx="6786562" cy="126047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1088688" y="1589088"/>
            <a:ext cx="4459287" cy="390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5700375" y="1589088"/>
            <a:ext cx="4459288" cy="390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907713" y="720725"/>
            <a:ext cx="9070975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88688" y="1589088"/>
            <a:ext cx="9070975" cy="390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9388" y="7235825"/>
            <a:ext cx="1620837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</a:tabLst>
            </a:pPr>
            <a:endParaRPr lang="de-DE" sz="1200" b="1">
              <a:solidFill>
                <a:srgbClr val="9BDD33"/>
              </a:solidFill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225550" y="6480175"/>
            <a:ext cx="1809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979613" y="7235825"/>
            <a:ext cx="4679950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sz="12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331788" y="7297738"/>
            <a:ext cx="2476500" cy="26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en-GB" sz="1200" b="1">
                <a:solidFill>
                  <a:srgbClr val="9BDD33"/>
                </a:solidFill>
              </a:rPr>
              <a:t>Brussels, 27.10.2009</a:t>
            </a: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3097213" y="7297738"/>
            <a:ext cx="4679950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1200" b="1">
                <a:solidFill>
                  <a:srgbClr val="9BDD33"/>
                </a:solidFill>
              </a:rPr>
              <a:t>FCH JU 2nd General Assembly RHC ETP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4318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2pPr>
      <a:lvl3pPr marL="6477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3pPr>
      <a:lvl4pPr marL="8636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4pPr>
      <a:lvl5pPr marL="10795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15367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19939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24511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29083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431800" indent="-32385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StarSymbol" charset="0"/>
        <a:buChar char="●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18" charset="2"/>
        <a:buChar char=""/>
        <a:defRPr sz="2800">
          <a:solidFill>
            <a:srgbClr val="000000"/>
          </a:solidFill>
          <a:latin typeface="+mn-lt"/>
          <a:cs typeface="+mn-cs"/>
        </a:defRPr>
      </a:lvl2pPr>
      <a:lvl3pPr marL="1295400" indent="-2159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StarSymbol" charset="0"/>
        <a:buChar char="●"/>
        <a:defRPr sz="2400">
          <a:solidFill>
            <a:srgbClr val="000000"/>
          </a:solidFill>
          <a:latin typeface="+mn-lt"/>
          <a:cs typeface="+mn-cs"/>
        </a:defRPr>
      </a:lvl3pPr>
      <a:lvl4pPr marL="1727200" indent="-2159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21590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5pPr>
      <a:lvl6pPr marL="26162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6pPr>
      <a:lvl7pPr marL="30734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7pPr>
      <a:lvl8pPr marL="35306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8pPr>
      <a:lvl9pPr marL="3987800" indent="-2159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fuelstp.e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1066800"/>
            <a:ext cx="10080625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de-DE" sz="4400">
              <a:solidFill>
                <a:srgbClr val="00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7338" y="1476375"/>
            <a:ext cx="9793287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de-DE" sz="800" b="1" dirty="0">
              <a:solidFill>
                <a:srgbClr val="339933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3600" b="1" i="1" dirty="0">
                <a:solidFill>
                  <a:srgbClr val="339933"/>
                </a:solidFill>
              </a:rPr>
              <a:t>The European Biofuels Technology </a:t>
            </a:r>
            <a:r>
              <a:rPr lang="de-DE" sz="3600" b="1" i="1" dirty="0" err="1">
                <a:solidFill>
                  <a:srgbClr val="339933"/>
                </a:solidFill>
              </a:rPr>
              <a:t>Platform</a:t>
            </a:r>
            <a:endParaRPr lang="de-DE" sz="3600" b="1" i="1" dirty="0">
              <a:solidFill>
                <a:srgbClr val="339933"/>
              </a:solidFill>
            </a:endParaRPr>
          </a:p>
          <a:p>
            <a:pPr algn="ctr">
              <a:spcBef>
                <a:spcPct val="50000"/>
              </a:spcBef>
            </a:pPr>
            <a:endParaRPr lang="de-DE" sz="3600" b="1" i="1" dirty="0">
              <a:solidFill>
                <a:srgbClr val="339933"/>
              </a:solidFill>
            </a:endParaRPr>
          </a:p>
          <a:p>
            <a:pPr algn="ctr">
              <a:spcBef>
                <a:spcPct val="50000"/>
              </a:spcBef>
            </a:pPr>
            <a:endParaRPr lang="de-DE" sz="3600" b="1" i="1" dirty="0">
              <a:solidFill>
                <a:srgbClr val="339933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2000" b="1" i="1" dirty="0">
                <a:solidFill>
                  <a:srgbClr val="339933"/>
                </a:solidFill>
              </a:rPr>
              <a:t/>
            </a:r>
            <a:br>
              <a:rPr lang="de-DE" sz="2000" b="1" i="1" dirty="0">
                <a:solidFill>
                  <a:srgbClr val="339933"/>
                </a:solidFill>
              </a:rPr>
            </a:br>
            <a:r>
              <a:rPr lang="de-DE" sz="2000" b="1" i="1" dirty="0">
                <a:solidFill>
                  <a:srgbClr val="339933"/>
                </a:solidFill>
              </a:rPr>
              <a:t>Ingvar </a:t>
            </a:r>
            <a:r>
              <a:rPr lang="de-DE" sz="2000" b="1" i="1" dirty="0" smtClean="0">
                <a:solidFill>
                  <a:srgbClr val="339933"/>
                </a:solidFill>
              </a:rPr>
              <a:t>Landälv, CTO, Chemrec AB, </a:t>
            </a:r>
            <a:r>
              <a:rPr lang="de-DE" sz="2000" b="1" i="1" dirty="0" err="1" smtClean="0">
                <a:solidFill>
                  <a:srgbClr val="339933"/>
                </a:solidFill>
              </a:rPr>
              <a:t>Sweden</a:t>
            </a:r>
            <a:endParaRPr lang="de-DE" sz="2000" b="1" i="1" dirty="0">
              <a:solidFill>
                <a:srgbClr val="339933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2000" b="1" i="1" dirty="0">
                <a:solidFill>
                  <a:srgbClr val="339933"/>
                </a:solidFill>
              </a:rPr>
              <a:t> </a:t>
            </a:r>
            <a:r>
              <a:rPr lang="de-DE" sz="2000" b="1" i="1" dirty="0" err="1" smtClean="0">
                <a:solidFill>
                  <a:srgbClr val="339933"/>
                </a:solidFill>
              </a:rPr>
              <a:t>Vice</a:t>
            </a:r>
            <a:r>
              <a:rPr lang="de-DE" sz="2000" b="1" i="1" dirty="0" smtClean="0">
                <a:solidFill>
                  <a:srgbClr val="339933"/>
                </a:solidFill>
              </a:rPr>
              <a:t> </a:t>
            </a:r>
            <a:r>
              <a:rPr lang="de-DE" sz="2000" b="1" i="1" dirty="0" err="1">
                <a:solidFill>
                  <a:srgbClr val="339933"/>
                </a:solidFill>
              </a:rPr>
              <a:t>Chair</a:t>
            </a:r>
            <a:r>
              <a:rPr lang="de-DE" sz="2000" b="1" i="1" dirty="0">
                <a:solidFill>
                  <a:srgbClr val="339933"/>
                </a:solidFill>
              </a:rPr>
              <a:t> WG2 „</a:t>
            </a:r>
            <a:r>
              <a:rPr lang="de-DE" sz="2000" b="1" i="1" dirty="0" err="1">
                <a:solidFill>
                  <a:srgbClr val="339933"/>
                </a:solidFill>
              </a:rPr>
              <a:t>Conversion</a:t>
            </a:r>
            <a:r>
              <a:rPr lang="de-DE" sz="2000" b="1" i="1" dirty="0">
                <a:solidFill>
                  <a:srgbClr val="339933"/>
                </a:solidFill>
              </a:rPr>
              <a:t> </a:t>
            </a:r>
            <a:r>
              <a:rPr lang="de-DE" sz="2000" b="1" i="1" dirty="0" err="1">
                <a:solidFill>
                  <a:srgbClr val="339933"/>
                </a:solidFill>
              </a:rPr>
              <a:t>Processes</a:t>
            </a:r>
            <a:r>
              <a:rPr lang="de-DE" sz="2000" b="1" i="1" dirty="0">
                <a:solidFill>
                  <a:srgbClr val="339933"/>
                </a:solidFill>
              </a:rPr>
              <a:t>“, EBTP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792163" y="4067175"/>
            <a:ext cx="8712200" cy="0"/>
          </a:xfrm>
          <a:prstGeom prst="line">
            <a:avLst/>
          </a:prstGeom>
          <a:noFill/>
          <a:ln w="9525">
            <a:solidFill>
              <a:srgbClr val="33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31800" y="4143375"/>
            <a:ext cx="94488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US" sz="2000" smtClean="0"/>
              <a:t>	</a:t>
            </a:r>
            <a:r>
              <a:rPr lang="en-US" sz="2000" b="1" u="sng" smtClean="0"/>
              <a:t/>
            </a:r>
            <a:br>
              <a:rPr lang="en-US" sz="2000" b="1" u="sng" smtClean="0"/>
            </a:br>
            <a:r>
              <a:rPr lang="en-US" smtClean="0">
                <a:sym typeface="Wingdings" pitchFamily="2" charset="2"/>
              </a:rPr>
              <a:t/>
            </a:r>
            <a:br>
              <a:rPr lang="en-US" smtClean="0">
                <a:sym typeface="Wingdings" pitchFamily="2" charset="2"/>
              </a:rPr>
            </a:br>
            <a:r>
              <a:rPr lang="en-US" sz="2000" b="1" smtClean="0">
                <a:solidFill>
                  <a:srgbClr val="339933"/>
                </a:solidFill>
                <a:sym typeface="Wingdings" pitchFamily="2" charset="2"/>
              </a:rPr>
              <a:t> CONVERSION TECHNOLOGY</a:t>
            </a:r>
            <a:br>
              <a:rPr lang="en-US" sz="2000" b="1" smtClean="0">
                <a:solidFill>
                  <a:srgbClr val="339933"/>
                </a:solidFill>
                <a:sym typeface="Wingdings" pitchFamily="2" charset="2"/>
              </a:rPr>
            </a:br>
            <a:r>
              <a:rPr lang="en-US" sz="800" smtClean="0">
                <a:solidFill>
                  <a:srgbClr val="339933"/>
                </a:solidFill>
                <a:sym typeface="Wingdings" pitchFamily="2" charset="2"/>
              </a:rPr>
              <a:t/>
            </a:r>
            <a:br>
              <a:rPr lang="en-US" sz="800" smtClean="0">
                <a:solidFill>
                  <a:srgbClr val="339933"/>
                </a:solidFill>
                <a:sym typeface="Wingdings" pitchFamily="2" charset="2"/>
              </a:rPr>
            </a:br>
            <a:r>
              <a:rPr lang="en-US" sz="2000" smtClean="0">
                <a:solidFill>
                  <a:srgbClr val="339933"/>
                </a:solidFill>
                <a:sym typeface="Wingdings" pitchFamily="2" charset="2"/>
              </a:rPr>
              <a:t>	</a:t>
            </a:r>
            <a:r>
              <a:rPr lang="en-US" sz="2000" smtClean="0">
                <a:sym typeface="Wingdings" pitchFamily="2" charset="2"/>
              </a:rPr>
              <a:t>   </a:t>
            </a:r>
            <a:r>
              <a:rPr lang="en-US" smtClean="0">
                <a:sym typeface="Wingdings" pitchFamily="2" charset="2"/>
              </a:rPr>
              <a:t> developing energy efficient and reliable biomass-to-fuel conversion processes </a:t>
            </a:r>
            <a:br>
              <a:rPr lang="en-US" smtClean="0">
                <a:sym typeface="Wingdings" pitchFamily="2" charset="2"/>
              </a:rPr>
            </a:br>
            <a:r>
              <a:rPr lang="en-US" smtClean="0">
                <a:sym typeface="Wingdings" pitchFamily="2" charset="2"/>
              </a:rPr>
              <a:t> 	with feedstock flexibility and high quality products.</a:t>
            </a:r>
            <a:br>
              <a:rPr lang="en-US" smtClean="0">
                <a:sym typeface="Wingdings" pitchFamily="2" charset="2"/>
              </a:rPr>
            </a:br>
            <a:endParaRPr lang="en-US">
              <a:sym typeface="Wingdings" pitchFamily="2" charset="2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60363" y="1947863"/>
            <a:ext cx="94488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lvl="1" indent="0" defTabSz="914400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US" sz="2000" b="1" smtClean="0"/>
              <a:t>Three main areas of technology development are critical to ensure</a:t>
            </a:r>
            <a:br>
              <a:rPr lang="en-US" sz="2000" b="1" smtClean="0"/>
            </a:br>
            <a:r>
              <a:rPr lang="en-US" sz="800" b="1" smtClean="0"/>
              <a:t> </a:t>
            </a:r>
            <a:br>
              <a:rPr lang="en-US" sz="800" b="1" smtClean="0"/>
            </a:br>
            <a:r>
              <a:rPr lang="en-US" sz="2000" b="1" smtClean="0"/>
              <a:t>successful development of sustainable biofuels in the European Union:</a:t>
            </a:r>
            <a:endParaRPr lang="en-US">
              <a:sym typeface="Wingdings" pitchFamily="2" charset="2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60363" y="5899150"/>
            <a:ext cx="94488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lvl="1" indent="0" defTabSz="914400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US" sz="2000" b="1" smtClean="0">
                <a:solidFill>
                  <a:srgbClr val="339933"/>
                </a:solidFill>
                <a:sym typeface="Wingdings" pitchFamily="2" charset="2"/>
              </a:rPr>
              <a:t> LOGISTICS &amp; END-USE TECHNOLOGIES</a:t>
            </a:r>
            <a:br>
              <a:rPr lang="en-US" sz="2000" b="1" smtClean="0">
                <a:solidFill>
                  <a:srgbClr val="339933"/>
                </a:solidFill>
                <a:sym typeface="Wingdings" pitchFamily="2" charset="2"/>
              </a:rPr>
            </a:br>
            <a:r>
              <a:rPr lang="en-US" sz="800" smtClean="0">
                <a:solidFill>
                  <a:srgbClr val="339933"/>
                </a:solidFill>
                <a:sym typeface="Wingdings" pitchFamily="2" charset="2"/>
              </a:rPr>
              <a:t/>
            </a:r>
            <a:br>
              <a:rPr lang="en-US" sz="800" smtClean="0">
                <a:solidFill>
                  <a:srgbClr val="339933"/>
                </a:solidFill>
                <a:sym typeface="Wingdings" pitchFamily="2" charset="2"/>
              </a:rPr>
            </a:br>
            <a:r>
              <a:rPr lang="en-US" sz="2000" smtClean="0">
                <a:solidFill>
                  <a:srgbClr val="339933"/>
                </a:solidFill>
                <a:sym typeface="Wingdings" pitchFamily="2" charset="2"/>
              </a:rPr>
              <a:t>    </a:t>
            </a:r>
            <a:r>
              <a:rPr lang="en-US" smtClean="0">
                <a:sym typeface="Wingdings" pitchFamily="2" charset="2"/>
              </a:rPr>
              <a:t> optimisation of fuel-engine environmental and energetic performance 		       	 ensuring compatibility with existing and future infrastructure and vehicles.</a:t>
            </a:r>
          </a:p>
          <a:p>
            <a:pPr marL="457200" lvl="1" indent="0" defTabSz="914400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endParaRPr lang="en-US">
              <a:sym typeface="Wingdings" pitchFamily="2" charset="2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44463" y="2528888"/>
            <a:ext cx="9936162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lvl="1" indent="0" defTabSz="914400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US" sz="2000" dirty="0" smtClean="0"/>
              <a:t>	</a:t>
            </a:r>
            <a:r>
              <a:rPr lang="en-US" sz="2000" b="1" u="sng" dirty="0" smtClean="0"/>
              <a:t/>
            </a:r>
            <a:br>
              <a:rPr lang="en-US" sz="2000" b="1" u="sng" dirty="0" smtClean="0"/>
            </a:br>
            <a:r>
              <a:rPr lang="en-US" sz="2000" b="1" dirty="0" smtClean="0"/>
              <a:t>   </a:t>
            </a:r>
            <a:r>
              <a:rPr lang="en-US" sz="2000" b="1" dirty="0" smtClean="0">
                <a:solidFill>
                  <a:srgbClr val="339933"/>
                </a:solidFill>
                <a:sym typeface="Wingdings" pitchFamily="2" charset="2"/>
              </a:rPr>
              <a:t> FEEDSTOCKS</a:t>
            </a:r>
            <a:br>
              <a:rPr lang="en-US" sz="2000" b="1" dirty="0" smtClean="0">
                <a:solidFill>
                  <a:srgbClr val="339933"/>
                </a:solidFill>
                <a:sym typeface="Wingdings" pitchFamily="2" charset="2"/>
              </a:rPr>
            </a:br>
            <a:r>
              <a:rPr lang="en-US" sz="800" dirty="0" smtClean="0">
                <a:solidFill>
                  <a:srgbClr val="339933"/>
                </a:solidFill>
                <a:sym typeface="Wingdings" pitchFamily="2" charset="2"/>
              </a:rPr>
              <a:t/>
            </a:r>
            <a:br>
              <a:rPr lang="en-US" sz="800" dirty="0" smtClean="0">
                <a:solidFill>
                  <a:srgbClr val="339933"/>
                </a:solidFill>
                <a:sym typeface="Wingdings" pitchFamily="2" charset="2"/>
              </a:rPr>
            </a:br>
            <a:r>
              <a:rPr lang="en-US" sz="800" dirty="0" smtClean="0">
                <a:solidFill>
                  <a:srgbClr val="339933"/>
                </a:solidFill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 managing competition for land resources (food &amp; fodder vs. bioenergy) and 		    for different biomass applications (transportation fuels, heat, electricity, industrial raw 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           materials).</a:t>
            </a:r>
            <a:br>
              <a:rPr lang="en-US" dirty="0" smtClean="0">
                <a:sym typeface="Wingdings" pitchFamily="2" charset="2"/>
              </a:rPr>
            </a:br>
            <a:r>
              <a:rPr lang="en-US" sz="800" dirty="0" smtClean="0">
                <a:sym typeface="Wingdings" pitchFamily="2" charset="2"/>
              </a:rPr>
              <a:t/>
            </a:r>
            <a:br>
              <a:rPr lang="en-US" sz="800" dirty="0" smtClean="0">
                <a:sym typeface="Wingdings" pitchFamily="2" charset="2"/>
              </a:rPr>
            </a:br>
            <a:r>
              <a:rPr lang="en-US" sz="2000" dirty="0" smtClean="0">
                <a:solidFill>
                  <a:srgbClr val="339933"/>
                </a:solidFill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 Increasing yield per hectare and developing efficient supply logistics both for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 	   dedicated crops and residues.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863600" y="1346200"/>
            <a:ext cx="6034100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 smtClean="0">
                <a:solidFill>
                  <a:srgbClr val="339933"/>
                </a:solidFill>
              </a:rPr>
              <a:t>SRA: Main Areas of Activity</a:t>
            </a:r>
            <a:endParaRPr lang="en-US" sz="2800" b="1" u="sng">
              <a:solidFill>
                <a:srgbClr val="339933"/>
              </a:solidFill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600200" y="152400"/>
            <a:ext cx="6019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solidFill>
                  <a:srgbClr val="339933"/>
                </a:solidFill>
              </a:rPr>
              <a:t> SRA / SDD</a:t>
            </a:r>
            <a:endParaRPr lang="en-US" sz="2800" b="1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1" grpId="0"/>
      <p:bldP spid="215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OUTLINE</a:t>
            </a: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503238" y="1692275"/>
            <a:ext cx="9220200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Introduction to the European Biofuels Technology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Platform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/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2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Strategic Research Agenda &amp; Strategy Deployment 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Document (SRA/SDD)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	SET Plan and the European Industrial Initiative on Bio-</a:t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Energy: opportunity for SRA implementation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Technological synergies between biofuels and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hydrogen 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/ 	fuel cell technologies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Conclusion: R&amp;D priorities and more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44463" y="1476375"/>
            <a:ext cx="9793287" cy="476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64" tIns="46781" rIns="89964" bIns="46781">
            <a:spAutoFit/>
          </a:bodyPr>
          <a:lstStyle/>
          <a:p>
            <a:pPr hangingPunct="1">
              <a:lnSpc>
                <a:spcPct val="80000"/>
              </a:lnSpc>
              <a:spcBef>
                <a:spcPts val="2400"/>
              </a:spcBef>
              <a:buSzPct val="100000"/>
              <a:buFont typeface="Times New Roman" pitchFamily="18" charset="0"/>
              <a:buNone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As part of the Strategic Energy Technology Plan  (SET–Plan)*,  </a:t>
            </a:r>
            <a:r>
              <a:rPr lang="en-GB" sz="2000" dirty="0">
                <a:solidFill>
                  <a:srgbClr val="FFFFFF"/>
                </a:solidFill>
              </a:rPr>
              <a:t> </a:t>
            </a:r>
            <a:r>
              <a:rPr lang="en-GB" sz="2000" dirty="0">
                <a:solidFill>
                  <a:srgbClr val="000000"/>
                </a:solidFill>
              </a:rPr>
              <a:t>the European Industrial Bioenergy Initiative (</a:t>
            </a:r>
            <a:r>
              <a:rPr lang="en-GB" sz="2000" dirty="0" smtClean="0">
                <a:solidFill>
                  <a:srgbClr val="000000"/>
                </a:solidFill>
              </a:rPr>
              <a:t>EII-B) </a:t>
            </a:r>
            <a:r>
              <a:rPr lang="en-GB" sz="2000" dirty="0">
                <a:solidFill>
                  <a:srgbClr val="000000"/>
                </a:solidFill>
              </a:rPr>
              <a:t>will focus on </a:t>
            </a:r>
            <a:r>
              <a:rPr lang="en-GB" sz="2000" b="1" i="1" dirty="0">
                <a:solidFill>
                  <a:srgbClr val="000000"/>
                </a:solidFill>
              </a:rPr>
              <a:t>advanced biofuels</a:t>
            </a:r>
            <a:r>
              <a:rPr lang="en-GB" sz="2000" dirty="0">
                <a:solidFill>
                  <a:srgbClr val="000000"/>
                </a:solidFill>
              </a:rPr>
              <a:t> in the context of an </a:t>
            </a:r>
            <a:r>
              <a:rPr lang="en-GB" sz="2000" b="1" i="1" dirty="0">
                <a:solidFill>
                  <a:srgbClr val="000000"/>
                </a:solidFill>
              </a:rPr>
              <a:t>overall strategy for bio-energy</a:t>
            </a:r>
            <a:br>
              <a:rPr lang="en-GB" sz="2000" b="1" i="1" dirty="0">
                <a:solidFill>
                  <a:srgbClr val="000000"/>
                </a:solidFill>
              </a:rPr>
            </a:br>
            <a:endParaRPr lang="en-GB" sz="2000" b="1" i="1" dirty="0">
              <a:solidFill>
                <a:srgbClr val="000000"/>
              </a:solidFill>
            </a:endParaRPr>
          </a:p>
          <a:p>
            <a:pPr marL="457200" lvl="1" indent="0">
              <a:buClr>
                <a:srgbClr val="339933"/>
              </a:buClr>
              <a:buSzTx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en-GB" sz="2000" b="1" dirty="0">
                <a:solidFill>
                  <a:srgbClr val="000000"/>
                </a:solidFill>
              </a:rPr>
              <a:t> Scope:  	bio-energies and bio-energy carriers </a:t>
            </a:r>
            <a:r>
              <a:rPr lang="en-GB" sz="2000" dirty="0">
                <a:solidFill>
                  <a:srgbClr val="000000"/>
                </a:solidFill>
              </a:rPr>
              <a:t>(solid, liquid, gaseous </a:t>
            </a:r>
            <a:br>
              <a:rPr lang="en-GB" sz="2000" dirty="0">
                <a:solidFill>
                  <a:srgbClr val="000000"/>
                </a:solidFill>
              </a:rPr>
            </a:br>
            <a:r>
              <a:rPr lang="en-GB" sz="2000" dirty="0">
                <a:solidFill>
                  <a:srgbClr val="000000"/>
                </a:solidFill>
              </a:rPr>
              <a:t> 		    	fuels, heat, electricity)</a:t>
            </a:r>
            <a:r>
              <a:rPr lang="en-GB" sz="2000" b="1" dirty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0000"/>
                </a:solidFill>
              </a:rPr>
              <a:t>includes </a:t>
            </a:r>
            <a:r>
              <a:rPr lang="fi-FI" sz="2000" dirty="0" err="1">
                <a:solidFill>
                  <a:srgbClr val="000000"/>
                </a:solidFill>
              </a:rPr>
              <a:t>biorefining/industrial</a:t>
            </a:r>
            <a:r>
              <a:rPr lang="fi-FI" sz="2000" dirty="0">
                <a:solidFill>
                  <a:srgbClr val="000000"/>
                </a:solidFill>
              </a:rPr>
              <a:t> </a:t>
            </a:r>
            <a:r>
              <a:rPr lang="fi-FI" sz="2000" dirty="0" err="1">
                <a:solidFill>
                  <a:srgbClr val="000000"/>
                </a:solidFill>
              </a:rPr>
              <a:t>integration</a:t>
            </a:r>
            <a:r>
              <a:rPr lang="fi-FI" sz="2000" dirty="0">
                <a:solidFill>
                  <a:srgbClr val="000000"/>
                </a:solidFill>
              </a:rPr>
              <a:t>.</a:t>
            </a:r>
          </a:p>
          <a:p>
            <a:pPr>
              <a:buClrTx/>
              <a:buSzTx/>
              <a:buFontTx/>
              <a:buNone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endParaRPr lang="fi-FI" sz="2000" b="1" dirty="0">
              <a:solidFill>
                <a:srgbClr val="000000"/>
              </a:solidFill>
            </a:endParaRPr>
          </a:p>
          <a:p>
            <a:pPr marL="457200" lvl="1" indent="0">
              <a:buClr>
                <a:srgbClr val="339933"/>
              </a:buClr>
              <a:buSzTx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fi-FI" sz="2000" b="1" dirty="0">
                <a:solidFill>
                  <a:srgbClr val="000000"/>
                </a:solidFill>
              </a:rPr>
              <a:t> </a:t>
            </a:r>
            <a:r>
              <a:rPr lang="fi-FI" sz="2000" b="1" dirty="0" err="1">
                <a:solidFill>
                  <a:srgbClr val="000000"/>
                </a:solidFill>
              </a:rPr>
              <a:t>Goal</a:t>
            </a:r>
            <a:r>
              <a:rPr lang="fi-FI" sz="2000" b="1" dirty="0">
                <a:solidFill>
                  <a:srgbClr val="000000"/>
                </a:solidFill>
              </a:rPr>
              <a:t>:</a:t>
            </a:r>
            <a:r>
              <a:rPr lang="fi-FI" sz="2000" dirty="0">
                <a:solidFill>
                  <a:srgbClr val="000000"/>
                </a:solidFill>
              </a:rPr>
              <a:t> 	to </a:t>
            </a:r>
            <a:r>
              <a:rPr lang="fi-FI" sz="2000" dirty="0" err="1">
                <a:solidFill>
                  <a:srgbClr val="000000"/>
                </a:solidFill>
              </a:rPr>
              <a:t>accelerate</a:t>
            </a:r>
            <a:r>
              <a:rPr lang="fi-FI" sz="2000" dirty="0">
                <a:solidFill>
                  <a:srgbClr val="000000"/>
                </a:solidFill>
              </a:rPr>
              <a:t> the </a:t>
            </a:r>
            <a:r>
              <a:rPr lang="fi-FI" sz="2000" dirty="0" err="1">
                <a:solidFill>
                  <a:srgbClr val="000000"/>
                </a:solidFill>
              </a:rPr>
              <a:t>commercial</a:t>
            </a:r>
            <a:r>
              <a:rPr lang="fi-FI" sz="2000" dirty="0">
                <a:solidFill>
                  <a:srgbClr val="000000"/>
                </a:solidFill>
              </a:rPr>
              <a:t> </a:t>
            </a:r>
            <a:r>
              <a:rPr lang="fi-FI" sz="2000" dirty="0" err="1">
                <a:solidFill>
                  <a:srgbClr val="000000"/>
                </a:solidFill>
              </a:rPr>
              <a:t>deployment</a:t>
            </a:r>
            <a:r>
              <a:rPr lang="fi-FI" sz="2000" dirty="0">
                <a:solidFill>
                  <a:srgbClr val="000000"/>
                </a:solidFill>
              </a:rPr>
              <a:t> of </a:t>
            </a:r>
            <a:r>
              <a:rPr lang="fi-FI" sz="2000" dirty="0" err="1">
                <a:solidFill>
                  <a:srgbClr val="000000"/>
                </a:solidFill>
              </a:rPr>
              <a:t>advanced</a:t>
            </a:r>
            <a:r>
              <a:rPr lang="fi-FI" sz="2000" dirty="0">
                <a:solidFill>
                  <a:srgbClr val="000000"/>
                </a:solidFill>
              </a:rPr>
              <a:t> 							</a:t>
            </a:r>
            <a:r>
              <a:rPr lang="fi-FI" sz="2000" dirty="0" err="1">
                <a:solidFill>
                  <a:srgbClr val="000000"/>
                </a:solidFill>
              </a:rPr>
              <a:t>technologies</a:t>
            </a:r>
            <a:r>
              <a:rPr lang="fi-FI" sz="2000" dirty="0">
                <a:solidFill>
                  <a:srgbClr val="000000"/>
                </a:solidFill>
              </a:rPr>
              <a:t> to </a:t>
            </a:r>
            <a:r>
              <a:rPr lang="fi-FI" sz="2000" dirty="0" err="1">
                <a:solidFill>
                  <a:srgbClr val="000000"/>
                </a:solidFill>
              </a:rPr>
              <a:t>boost</a:t>
            </a:r>
            <a:r>
              <a:rPr lang="fi-FI" sz="2000" dirty="0">
                <a:solidFill>
                  <a:srgbClr val="000000"/>
                </a:solidFill>
              </a:rPr>
              <a:t> the </a:t>
            </a:r>
            <a:r>
              <a:rPr lang="fi-FI" sz="2000" dirty="0" err="1">
                <a:solidFill>
                  <a:srgbClr val="000000"/>
                </a:solidFill>
              </a:rPr>
              <a:t>contribution</a:t>
            </a:r>
            <a:r>
              <a:rPr lang="fi-FI" sz="2000" dirty="0">
                <a:solidFill>
                  <a:srgbClr val="000000"/>
                </a:solidFill>
              </a:rPr>
              <a:t> of </a:t>
            </a:r>
            <a:r>
              <a:rPr lang="fi-FI" sz="2000" dirty="0" err="1">
                <a:solidFill>
                  <a:srgbClr val="000000"/>
                </a:solidFill>
              </a:rPr>
              <a:t>sustainable</a:t>
            </a:r>
            <a:r>
              <a:rPr lang="fi-FI" sz="2000" dirty="0">
                <a:solidFill>
                  <a:srgbClr val="000000"/>
                </a:solidFill>
              </a:rPr>
              <a:t> bioenergy to the 			EU 2020 </a:t>
            </a:r>
            <a:r>
              <a:rPr lang="fi-FI" sz="2000" dirty="0" err="1">
                <a:solidFill>
                  <a:srgbClr val="000000"/>
                </a:solidFill>
              </a:rPr>
              <a:t>targets</a:t>
            </a:r>
            <a:r>
              <a:rPr lang="fi-FI" sz="2000" dirty="0">
                <a:solidFill>
                  <a:srgbClr val="000000"/>
                </a:solidFill>
              </a:rPr>
              <a:t>.  </a:t>
            </a:r>
          </a:p>
          <a:p>
            <a:pPr>
              <a:buClrTx/>
              <a:buSzTx/>
              <a:buFontTx/>
              <a:buNone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endParaRPr lang="fi-FI" sz="2000" b="1" dirty="0">
              <a:solidFill>
                <a:srgbClr val="000000"/>
              </a:solidFill>
            </a:endParaRPr>
          </a:p>
          <a:p>
            <a:pPr marL="457200" lvl="1" indent="0">
              <a:buClr>
                <a:srgbClr val="339933"/>
              </a:buClr>
              <a:buSzTx/>
              <a:buFont typeface="Wingdings" pitchFamily="2" charset="2"/>
              <a:buChar char="Ø"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en-US" sz="2000" b="1" dirty="0">
                <a:solidFill>
                  <a:srgbClr val="000000"/>
                </a:solidFill>
              </a:rPr>
              <a:t> Key features:	</a:t>
            </a:r>
            <a:r>
              <a:rPr lang="en-US" sz="2000" dirty="0">
                <a:solidFill>
                  <a:srgbClr val="000000"/>
                </a:solidFill>
              </a:rPr>
              <a:t>-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Industry lead</a:t>
            </a:r>
          </a:p>
          <a:p>
            <a:pPr marL="912813" lvl="2" indent="0">
              <a:buClr>
                <a:srgbClr val="339933"/>
              </a:buClr>
              <a:buSzTx/>
              <a:buFont typeface="Wingdings" pitchFamily="2" charset="2"/>
              <a:buNone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				- Leverage on European scale capability and added value to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				  overcome national limitations</a:t>
            </a:r>
          </a:p>
          <a:p>
            <a:pPr marL="912813" lvl="2" indent="0">
              <a:buClr>
                <a:srgbClr val="339933"/>
              </a:buClr>
              <a:buSzTx/>
              <a:buFont typeface="Wingdings" pitchFamily="2" charset="2"/>
              <a:buNone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				- Sustainability essential in its three dimensions 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				  (economic, environmental, social)</a:t>
            </a:r>
            <a:r>
              <a:rPr lang="ar-SA" sz="2000" dirty="0">
                <a:solidFill>
                  <a:srgbClr val="000000"/>
                </a:solidFill>
                <a:cs typeface="Arial" charset="0"/>
              </a:rPr>
              <a:t>‏</a:t>
            </a:r>
            <a:endParaRPr lang="fr-FR" sz="2000" dirty="0">
              <a:solidFill>
                <a:srgbClr val="000000"/>
              </a:solidFill>
              <a:cs typeface="Arial" charset="0"/>
            </a:endParaRPr>
          </a:p>
          <a:p>
            <a:pPr marL="912813" lvl="2" indent="0">
              <a:buClr>
                <a:srgbClr val="339933"/>
              </a:buClr>
              <a:buSzTx/>
              <a:buFont typeface="Wingdings" pitchFamily="2" charset="2"/>
              <a:buNone/>
              <a:tabLst>
                <a:tab pos="457200" algn="l"/>
                <a:tab pos="904875" algn="l"/>
                <a:tab pos="1354138" algn="l"/>
                <a:tab pos="1801813" algn="l"/>
                <a:tab pos="2252663" algn="l"/>
                <a:tab pos="2701925" algn="l"/>
                <a:tab pos="3151188" algn="l"/>
                <a:tab pos="3595688" algn="l"/>
                <a:tab pos="4049713" algn="l"/>
                <a:tab pos="4498975" algn="l"/>
                <a:tab pos="4946650" algn="l"/>
                <a:tab pos="5391150" algn="l"/>
                <a:tab pos="5846763" algn="l"/>
                <a:tab pos="6296025" algn="l"/>
                <a:tab pos="6740525" algn="l"/>
                <a:tab pos="7194550" algn="l"/>
                <a:tab pos="7643813" algn="l"/>
                <a:tab pos="8089900" algn="l"/>
                <a:tab pos="8535988" algn="l"/>
                <a:tab pos="8991600" algn="l"/>
                <a:tab pos="9440863" algn="l"/>
              </a:tabLst>
            </a:pPr>
            <a:r>
              <a:rPr lang="fr-FR" sz="2000" dirty="0">
                <a:solidFill>
                  <a:srgbClr val="000000"/>
                </a:solidFill>
                <a:cs typeface="Arial" charset="0"/>
              </a:rPr>
              <a:t>				- Share risk &amp; financing through public-private partnership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5688013" y="6732588"/>
            <a:ext cx="3816350" cy="287337"/>
          </a:xfrm>
          <a:prstGeom prst="rect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lIns="89964" tIns="46781" rIns="89964" bIns="46781" anchor="ctr"/>
          <a:lstStyle/>
          <a:p>
            <a:pPr algn="ctr"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</a:pPr>
            <a:r>
              <a:rPr lang="de-DE">
                <a:solidFill>
                  <a:srgbClr val="000000"/>
                </a:solidFill>
              </a:rPr>
              <a:t>*  </a:t>
            </a:r>
            <a:r>
              <a:rPr lang="de-DE" sz="1400">
                <a:solidFill>
                  <a:srgbClr val="000000"/>
                </a:solidFill>
              </a:rPr>
              <a:t>reference: COM (2007)723, 22.11.07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468280" y="-6377"/>
            <a:ext cx="8567738" cy="8700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64" tIns="46781" rIns="89964" bIns="46781">
            <a:spAutoFit/>
          </a:bodyPr>
          <a:lstStyle/>
          <a:p>
            <a:pPr algn="ctr">
              <a:lnSpc>
                <a:spcPct val="90000"/>
              </a:lnSpc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</a:pPr>
            <a:r>
              <a:rPr lang="de-DE" sz="2800" b="1" dirty="0">
                <a:solidFill>
                  <a:srgbClr val="008000"/>
                </a:solidFill>
              </a:rPr>
              <a:t>SET Plan &amp; </a:t>
            </a:r>
            <a:br>
              <a:rPr lang="de-DE" sz="2800" b="1" dirty="0">
                <a:solidFill>
                  <a:srgbClr val="008000"/>
                </a:solidFill>
              </a:rPr>
            </a:br>
            <a:r>
              <a:rPr lang="de-DE" sz="2800" b="1" dirty="0">
                <a:solidFill>
                  <a:srgbClr val="008000"/>
                </a:solidFill>
              </a:rPr>
              <a:t>European Industrial Initiatives (EII)</a:t>
            </a:r>
            <a:r>
              <a:rPr lang="ar-SA" sz="2800" b="1" dirty="0">
                <a:solidFill>
                  <a:srgbClr val="008000"/>
                </a:solidFill>
                <a:cs typeface="Arial" charset="0"/>
              </a:rPr>
              <a:t>‏</a:t>
            </a:r>
            <a:endParaRPr lang="de-DE" sz="2800" b="1" dirty="0">
              <a:solidFill>
                <a:srgbClr val="008000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2806700" y="50800"/>
            <a:ext cx="46799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722313" y="1979613"/>
            <a:ext cx="9070975" cy="385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>
            <a:spAutoFit/>
          </a:bodyPr>
          <a:lstStyle/>
          <a:p>
            <a:pPr>
              <a:lnSpc>
                <a:spcPct val="103000"/>
              </a:lnSpc>
              <a:buSzPct val="100000"/>
              <a:buFont typeface="Times New Roman" pitchFamily="18" charset="0"/>
              <a:buNone/>
            </a:pPr>
            <a:r>
              <a:rPr lang="en-GB" sz="2000" b="1" dirty="0"/>
              <a:t>Key objectives of EIBI</a:t>
            </a:r>
            <a:br>
              <a:rPr lang="en-GB" sz="2000" b="1" dirty="0"/>
            </a:br>
            <a:r>
              <a:rPr lang="en-GB" sz="800" b="1" dirty="0"/>
              <a:t/>
            </a:r>
            <a:br>
              <a:rPr lang="en-GB" sz="800" b="1" dirty="0"/>
            </a:br>
            <a:r>
              <a:rPr lang="en-GB" sz="2000" dirty="0">
                <a:solidFill>
                  <a:srgbClr val="008000"/>
                </a:solidFill>
                <a:sym typeface="Wingdings" pitchFamily="2" charset="2"/>
              </a:rPr>
              <a:t>  	</a:t>
            </a:r>
            <a:r>
              <a:rPr lang="en-GB" sz="2000" dirty="0">
                <a:sym typeface="Wingdings" pitchFamily="2" charset="2"/>
              </a:rPr>
              <a:t>Enabling commercial availability of advanced bioenergy at large scale by 	2020, including advanced biofuels covering up to 4 % of EU transportation 	energy needs by 2020.</a:t>
            </a:r>
          </a:p>
          <a:p>
            <a:pPr>
              <a:lnSpc>
                <a:spcPct val="103000"/>
              </a:lnSpc>
              <a:buSzPct val="100000"/>
              <a:buFont typeface="Times New Roman" pitchFamily="18" charset="0"/>
              <a:buNone/>
            </a:pPr>
            <a:r>
              <a:rPr lang="en-GB" sz="2000" dirty="0">
                <a:solidFill>
                  <a:srgbClr val="008000"/>
                </a:solidFill>
                <a:sym typeface="Wingdings" pitchFamily="2" charset="2"/>
              </a:rPr>
              <a:t> </a:t>
            </a:r>
            <a:r>
              <a:rPr lang="en-GB" sz="2000" dirty="0">
                <a:sym typeface="Wingdings" pitchFamily="2" charset="2"/>
              </a:rPr>
              <a:t> 	Strengthening EU world technology leadership for renewable transport 	fuels for diesel and jet engines, serving the fastest growing area of 	transport fuels in the world</a:t>
            </a:r>
            <a:br>
              <a:rPr lang="en-GB" sz="2000" dirty="0">
                <a:sym typeface="Wingdings" pitchFamily="2" charset="2"/>
              </a:rPr>
            </a:br>
            <a:endParaRPr lang="en-GB" sz="2000" b="1" dirty="0"/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None/>
            </a:pPr>
            <a:r>
              <a:rPr lang="en-GB" sz="2000" b="1" dirty="0"/>
              <a:t>Scope of EIBI</a:t>
            </a:r>
            <a:br>
              <a:rPr lang="en-GB" sz="2000" b="1" dirty="0"/>
            </a:br>
            <a:r>
              <a:rPr lang="en-GB" sz="2000" dirty="0">
                <a:solidFill>
                  <a:srgbClr val="008000"/>
                </a:solidFill>
                <a:sym typeface="Wingdings" pitchFamily="2" charset="2"/>
              </a:rPr>
              <a:t></a:t>
            </a:r>
            <a:r>
              <a:rPr lang="en-GB" sz="2000" dirty="0">
                <a:solidFill>
                  <a:schemeClr val="bg1"/>
                </a:solidFill>
                <a:sym typeface="Wingdings" pitchFamily="2" charset="2"/>
              </a:rPr>
              <a:t> 	</a:t>
            </a:r>
            <a:r>
              <a:rPr lang="en-GB" sz="2000" dirty="0" smtClean="0"/>
              <a:t>Identify innovative </a:t>
            </a:r>
            <a:r>
              <a:rPr lang="en-GB" sz="2000" dirty="0"/>
              <a:t>bioenergy value chains which are not yet commercially </a:t>
            </a:r>
            <a:br>
              <a:rPr lang="en-GB" sz="2000" dirty="0"/>
            </a:br>
            <a:r>
              <a:rPr lang="en-GB" sz="2000" dirty="0"/>
              <a:t>	available and could be deployed at large scale</a:t>
            </a: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2806700" y="-36513"/>
            <a:ext cx="46799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>
                <a:solidFill>
                  <a:srgbClr val="008000"/>
                </a:solidFill>
              </a:rPr>
              <a:t>EBTP proposal for EIBI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04825" y="1187450"/>
            <a:ext cx="9215438" cy="7592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64" tIns="46781" rIns="89964" bIns="46781">
            <a:spAutoFit/>
          </a:bodyPr>
          <a:lstStyle/>
          <a:p>
            <a:pPr>
              <a:lnSpc>
                <a:spcPct val="90000"/>
              </a:lnSpc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</a:pPr>
            <a:r>
              <a:rPr lang="en-GB" sz="2400" b="1" dirty="0">
                <a:solidFill>
                  <a:srgbClr val="008000"/>
                </a:solidFill>
              </a:rPr>
              <a:t>Key objectives and </a:t>
            </a:r>
            <a:r>
              <a:rPr lang="en-GB" sz="2400" b="1" dirty="0" smtClean="0">
                <a:solidFill>
                  <a:srgbClr val="008000"/>
                </a:solidFill>
              </a:rPr>
              <a:t>scope for European Industry Bioenergy Initiative, EIBI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719138" y="1908175"/>
            <a:ext cx="9070975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>
            <a:spAutoFit/>
          </a:bodyPr>
          <a:lstStyle/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None/>
            </a:pPr>
            <a:r>
              <a:rPr lang="en-GB" sz="2000" b="1" dirty="0"/>
              <a:t>Core activity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r>
              <a:rPr lang="en-GB" sz="2000" dirty="0"/>
              <a:t> 	Selection and funding of demonstration and reference plants projects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None/>
            </a:pPr>
            <a:endParaRPr lang="en-GB" sz="2000" b="1" dirty="0"/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None/>
            </a:pPr>
            <a:r>
              <a:rPr lang="en-GB" sz="2000" b="1" dirty="0"/>
              <a:t>Main outcome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r>
              <a:rPr lang="en-GB" sz="2000" i="1" dirty="0"/>
              <a:t>  </a:t>
            </a:r>
            <a:r>
              <a:rPr lang="en-GB" sz="2000" dirty="0"/>
              <a:t>	a portfolio of advanced bioenergy technologies ready for large scale 	commercial deployment by 2020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r>
              <a:rPr lang="en-GB" sz="2000" dirty="0"/>
              <a:t>  	development of sustainable biomass resources 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r>
              <a:rPr lang="en-GB" sz="2000" dirty="0"/>
              <a:t> 	creation of green jobs, local production of energy, healthy bioenergy 	industrial base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r>
              <a:rPr lang="en-GB" sz="2000" dirty="0"/>
              <a:t> 	focused R&amp;D effort to support the deployment of innovative technologies 	validated at EU level</a:t>
            </a:r>
          </a:p>
          <a:p>
            <a:pPr>
              <a:lnSpc>
                <a:spcPct val="123000"/>
              </a:lnSpc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r>
              <a:rPr lang="en-GB" sz="2000" dirty="0"/>
              <a:t> 	stimulating education &amp; training in the related areas</a:t>
            </a:r>
          </a:p>
          <a:p>
            <a:pPr>
              <a:lnSpc>
                <a:spcPct val="103000"/>
              </a:lnSpc>
              <a:buSzPct val="100000"/>
              <a:buFont typeface="Times New Roman" pitchFamily="18" charset="0"/>
              <a:buNone/>
            </a:pPr>
            <a:endParaRPr lang="en-GB" sz="2000" dirty="0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504825" y="1187450"/>
            <a:ext cx="9215438" cy="42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64" tIns="46781" rIns="89964" bIns="46781">
            <a:spAutoFit/>
          </a:bodyPr>
          <a:lstStyle/>
          <a:p>
            <a:pPr>
              <a:lnSpc>
                <a:spcPct val="90000"/>
              </a:lnSpc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</a:pPr>
            <a:r>
              <a:rPr lang="en-GB" sz="2400" b="1">
                <a:solidFill>
                  <a:srgbClr val="008000"/>
                </a:solidFill>
              </a:rPr>
              <a:t>Core activity and main outcome</a:t>
            </a:r>
            <a:endParaRPr lang="en-US" sz="2400" b="1">
              <a:solidFill>
                <a:srgbClr val="008000"/>
              </a:solidFill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2806700" y="-36513"/>
            <a:ext cx="46799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>
                <a:solidFill>
                  <a:srgbClr val="008000"/>
                </a:solidFill>
              </a:rPr>
              <a:t>EBTP proposal for EIBI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468313" y="2341563"/>
            <a:ext cx="9466262" cy="4751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604838" indent="-604838">
              <a:spcAft>
                <a:spcPts val="850"/>
              </a:spcAft>
              <a:buClrTx/>
              <a:buSzTx/>
              <a:buFontTx/>
              <a:buAutoNum type="alphaUcParenBoth"/>
              <a:tabLst>
                <a:tab pos="604838" algn="l"/>
                <a:tab pos="1050925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4175" algn="l"/>
                <a:tab pos="4646613" algn="l"/>
                <a:tab pos="5095875" algn="l"/>
                <a:tab pos="5545138" algn="l"/>
                <a:tab pos="5988050" algn="l"/>
                <a:tab pos="6443663" algn="l"/>
                <a:tab pos="6892925" algn="l"/>
                <a:tab pos="7339013" algn="l"/>
                <a:tab pos="7785100" algn="l"/>
                <a:tab pos="8240713" algn="l"/>
                <a:tab pos="8688388" algn="l"/>
                <a:tab pos="9132888" algn="l"/>
                <a:tab pos="9588500" algn="l"/>
              </a:tabLst>
            </a:pPr>
            <a:r>
              <a:rPr lang="en-GB" sz="2000" b="1">
                <a:solidFill>
                  <a:srgbClr val="000000"/>
                </a:solidFill>
              </a:rPr>
              <a:t>Conversion paths based on thermochemical processes: </a:t>
            </a:r>
            <a:br>
              <a:rPr lang="en-GB" sz="2000" b="1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1. 	Synthetic fuels / hydrocarbons from biomass via gasification (main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markets: renewable transportation fuels for jet and diesel engines)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2. 	Bio-methane and other gaseous fuels from biomass via gasification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    	(substituting natural gas and other gaseous fuels)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3. 	High efficiency power generation via gasification of biomass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4. 	Bioenergy carriers from biomass via other thermochemical processes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like pyrolysis, torrefaction etc. (main markets: fuels for heating, power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generation or intermediate for further upgrading into transportation fuels)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																</a:t>
            </a:r>
            <a:r>
              <a:rPr lang="en-GB" sz="2000">
                <a:solidFill>
                  <a:srgbClr val="006600"/>
                </a:solidFill>
              </a:rPr>
              <a:t>=&gt; =&gt; =&gt;</a:t>
            </a: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504825" y="1187450"/>
            <a:ext cx="9215438" cy="42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64" tIns="46781" rIns="89964" bIns="46781">
            <a:spAutoFit/>
          </a:bodyPr>
          <a:lstStyle/>
          <a:p>
            <a:pPr>
              <a:lnSpc>
                <a:spcPct val="90000"/>
              </a:lnSpc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</a:pPr>
            <a:r>
              <a:rPr lang="en-GB" sz="2400" b="1">
                <a:solidFill>
                  <a:srgbClr val="008000"/>
                </a:solidFill>
              </a:rPr>
              <a:t>The 7 generic value chains (1)</a:t>
            </a:r>
            <a:endParaRPr lang="en-US" sz="2400" b="1">
              <a:solidFill>
                <a:srgbClr val="008000"/>
              </a:solidFill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2806700" y="-36513"/>
            <a:ext cx="46799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>
                <a:solidFill>
                  <a:srgbClr val="008000"/>
                </a:solidFill>
              </a:rPr>
              <a:t>EBTP proposal for EIBI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idx="1"/>
          </p:nvPr>
        </p:nvSpPr>
        <p:spPr>
          <a:xfrm>
            <a:off x="360363" y="1619250"/>
            <a:ext cx="9288462" cy="4535488"/>
          </a:xfrm>
          <a:ln/>
        </p:spPr>
        <p:txBody>
          <a:bodyPr anchor="t"/>
          <a:lstStyle/>
          <a:p>
            <a:pPr marL="342900" indent="-342900" algn="l">
              <a:lnSpc>
                <a:spcPct val="80000"/>
              </a:lnSpc>
              <a:spcAft>
                <a:spcPts val="1400"/>
              </a:spcAft>
              <a:buFont typeface="StarSymbol" charset="0"/>
              <a:buChar char="●"/>
              <a:tabLst>
                <a:tab pos="358775" algn="l"/>
                <a:tab pos="808038" algn="l"/>
                <a:tab pos="1255713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398963" algn="l"/>
                <a:tab pos="4851400" algn="l"/>
                <a:tab pos="5300663" algn="l"/>
                <a:tab pos="5749925" algn="l"/>
                <a:tab pos="6194425" algn="l"/>
                <a:tab pos="6648450" algn="l"/>
                <a:tab pos="7097713" algn="l"/>
                <a:tab pos="7543800" algn="l"/>
                <a:tab pos="7991475" algn="l"/>
                <a:tab pos="8445500" algn="l"/>
                <a:tab pos="8893175" algn="l"/>
              </a:tabLst>
            </a:pPr>
            <a:endParaRPr lang="fi-FI" sz="2800"/>
          </a:p>
          <a:p>
            <a:pPr marL="342900" indent="-342900" algn="l">
              <a:lnSpc>
                <a:spcPct val="80000"/>
              </a:lnSpc>
              <a:spcAft>
                <a:spcPts val="1400"/>
              </a:spcAft>
              <a:buFont typeface="StarSymbol" charset="0"/>
              <a:buChar char="●"/>
              <a:tabLst>
                <a:tab pos="358775" algn="l"/>
                <a:tab pos="808038" algn="l"/>
                <a:tab pos="1255713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398963" algn="l"/>
                <a:tab pos="4851400" algn="l"/>
                <a:tab pos="5300663" algn="l"/>
                <a:tab pos="5749925" algn="l"/>
                <a:tab pos="6194425" algn="l"/>
                <a:tab pos="6648450" algn="l"/>
                <a:tab pos="7097713" algn="l"/>
                <a:tab pos="7543800" algn="l"/>
                <a:tab pos="7991475" algn="l"/>
                <a:tab pos="8445500" algn="l"/>
                <a:tab pos="8893175" algn="l"/>
              </a:tabLst>
            </a:pPr>
            <a:endParaRPr lang="fi-FI" sz="2800"/>
          </a:p>
          <a:p>
            <a:pPr marL="342900" indent="-342900" algn="l">
              <a:lnSpc>
                <a:spcPct val="140000"/>
              </a:lnSpc>
              <a:spcAft>
                <a:spcPts val="1400"/>
              </a:spcAft>
              <a:buFont typeface="StarSymbol" charset="0"/>
              <a:buChar char="●"/>
              <a:tabLst>
                <a:tab pos="358775" algn="l"/>
                <a:tab pos="808038" algn="l"/>
                <a:tab pos="1255713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398963" algn="l"/>
                <a:tab pos="4851400" algn="l"/>
                <a:tab pos="5300663" algn="l"/>
                <a:tab pos="5749925" algn="l"/>
                <a:tab pos="6194425" algn="l"/>
                <a:tab pos="6648450" algn="l"/>
                <a:tab pos="7097713" algn="l"/>
                <a:tab pos="7543800" algn="l"/>
                <a:tab pos="7991475" algn="l"/>
                <a:tab pos="8445500" algn="l"/>
                <a:tab pos="8893175" algn="l"/>
              </a:tabLst>
            </a:pPr>
            <a:endParaRPr lang="fi-FI" sz="2800"/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468313" y="2338388"/>
            <a:ext cx="9466262" cy="3889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604838" indent="-604838">
              <a:spcAft>
                <a:spcPts val="850"/>
              </a:spcAft>
              <a:buClrTx/>
              <a:buSzTx/>
              <a:buFontTx/>
              <a:buAutoNum type="alphaUcParenBoth" startAt="2"/>
              <a:tabLst>
                <a:tab pos="604838" algn="l"/>
                <a:tab pos="1050925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4175" algn="l"/>
                <a:tab pos="4646613" algn="l"/>
                <a:tab pos="5095875" algn="l"/>
                <a:tab pos="5545138" algn="l"/>
                <a:tab pos="5988050" algn="l"/>
                <a:tab pos="6443663" algn="l"/>
                <a:tab pos="6892925" algn="l"/>
                <a:tab pos="7339013" algn="l"/>
                <a:tab pos="7785100" algn="l"/>
                <a:tab pos="8240713" algn="l"/>
                <a:tab pos="8688388" algn="l"/>
                <a:tab pos="9132888" algn="l"/>
                <a:tab pos="9588500" algn="l"/>
              </a:tabLst>
            </a:pPr>
            <a:r>
              <a:rPr lang="en-GB" sz="2000" b="1">
                <a:solidFill>
                  <a:srgbClr val="000000"/>
                </a:solidFill>
              </a:rPr>
              <a:t>Conversion paths based on biological and chemical processes:</a:t>
            </a:r>
            <a:br>
              <a:rPr lang="en-GB" sz="2000" b="1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5. 	Ethanol and higher alcohols from sugars containing biomass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(renewable transportation fuels as gasoline components, E85)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6.	Renewable hydrocarbons from sugars containing biomass via biological 	and/or chemical processes (main market: renewable transportation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fuels for jet and diesel engines)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7. 	Production of bioenergy carriers from CO2 &amp; sunlight through micro-	organism based production (algae, bacteria etc) and further upgrading into 	transportation fuels and valuable bio-products (main market: renewable </a:t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>	transportation fuels for jet and diesel engines)</a:t>
            </a:r>
          </a:p>
          <a:p>
            <a:pPr marL="604838" indent="-604838">
              <a:spcAft>
                <a:spcPts val="850"/>
              </a:spcAft>
              <a:buClrTx/>
              <a:buSzTx/>
              <a:buFontTx/>
              <a:buNone/>
              <a:tabLst>
                <a:tab pos="604838" algn="l"/>
                <a:tab pos="1050925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4175" algn="l"/>
                <a:tab pos="4646613" algn="l"/>
                <a:tab pos="5095875" algn="l"/>
                <a:tab pos="5545138" algn="l"/>
                <a:tab pos="5988050" algn="l"/>
                <a:tab pos="6443663" algn="l"/>
                <a:tab pos="6892925" algn="l"/>
                <a:tab pos="7339013" algn="l"/>
                <a:tab pos="7785100" algn="l"/>
                <a:tab pos="8240713" algn="l"/>
                <a:tab pos="8688388" algn="l"/>
                <a:tab pos="9132888" algn="l"/>
                <a:tab pos="9588500" algn="l"/>
              </a:tabLst>
            </a:pPr>
            <a:endParaRPr lang="en-GB" sz="2000">
              <a:solidFill>
                <a:srgbClr val="006600"/>
              </a:solidFill>
            </a:endParaRPr>
          </a:p>
          <a:p>
            <a:pPr marL="604838" indent="-604838">
              <a:spcAft>
                <a:spcPts val="850"/>
              </a:spcAft>
              <a:buClrTx/>
              <a:buSzTx/>
              <a:buFontTx/>
              <a:buNone/>
              <a:tabLst>
                <a:tab pos="604838" algn="l"/>
                <a:tab pos="1050925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4175" algn="l"/>
                <a:tab pos="4646613" algn="l"/>
                <a:tab pos="5095875" algn="l"/>
                <a:tab pos="5545138" algn="l"/>
                <a:tab pos="5988050" algn="l"/>
                <a:tab pos="6443663" algn="l"/>
                <a:tab pos="6892925" algn="l"/>
                <a:tab pos="7339013" algn="l"/>
                <a:tab pos="7785100" algn="l"/>
                <a:tab pos="8240713" algn="l"/>
                <a:tab pos="8688388" algn="l"/>
                <a:tab pos="9132888" algn="l"/>
                <a:tab pos="9588500" algn="l"/>
              </a:tabLst>
            </a:pPr>
            <a:endParaRPr lang="en-GB" sz="2000">
              <a:solidFill>
                <a:srgbClr val="006600"/>
              </a:solidFill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504825" y="1187450"/>
            <a:ext cx="9215438" cy="42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64" tIns="46781" rIns="89964" bIns="46781">
            <a:spAutoFit/>
          </a:bodyPr>
          <a:lstStyle/>
          <a:p>
            <a:pPr>
              <a:lnSpc>
                <a:spcPct val="90000"/>
              </a:lnSpc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4063" algn="l"/>
                <a:tab pos="6288088" algn="l"/>
                <a:tab pos="6737350" algn="l"/>
                <a:tab pos="7185025" algn="l"/>
                <a:tab pos="7629525" algn="l"/>
                <a:tab pos="8085138" algn="l"/>
                <a:tab pos="8534400" algn="l"/>
                <a:tab pos="8978900" algn="l"/>
              </a:tabLst>
            </a:pPr>
            <a:r>
              <a:rPr lang="en-GB" sz="2400" b="1">
                <a:solidFill>
                  <a:srgbClr val="008000"/>
                </a:solidFill>
              </a:rPr>
              <a:t>The 7 generic value chains (2)</a:t>
            </a:r>
            <a:endParaRPr lang="en-US" sz="2400" b="1">
              <a:solidFill>
                <a:srgbClr val="008000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806700" y="-36513"/>
            <a:ext cx="46799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>
                <a:solidFill>
                  <a:srgbClr val="008000"/>
                </a:solidFill>
              </a:rPr>
              <a:t>EBTP proposal for EIBI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OUTLINE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503238" y="1692275"/>
            <a:ext cx="9220200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Introduction to the European Biofuels Technology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Platform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/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2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Strategic Research Agenda &amp; Strategy Deployment 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Document (SRA/SDD)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	SET Plan and the European Industrial Initiative on Bio-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Energy: opportunity for SRA implementation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Technological synergies between biofuels and </a:t>
            </a:r>
            <a:r>
              <a:rPr lang="en-GB" sz="2400" b="1" dirty="0" smtClean="0">
                <a:solidFill>
                  <a:srgbClr val="339933"/>
                </a:solidFill>
                <a:sym typeface="Wingdings" pitchFamily="2" charset="2"/>
              </a:rPr>
              <a:t>	hydrogen </a:t>
            </a: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/ 	fuel cell technologies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Conclusion: R&amp;D priorities and more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5" name="Oval 3" descr="Small confetti"/>
          <p:cNvSpPr>
            <a:spLocks noChangeArrowheads="1"/>
          </p:cNvSpPr>
          <p:nvPr/>
        </p:nvSpPr>
        <p:spPr bwMode="auto">
          <a:xfrm>
            <a:off x="3734137" y="2991965"/>
            <a:ext cx="2499792" cy="2578404"/>
          </a:xfrm>
          <a:prstGeom prst="ellipse">
            <a:avLst/>
          </a:prstGeom>
          <a:pattFill prst="smConfetti">
            <a:fgClr>
              <a:srgbClr val="FF0000"/>
            </a:fgClr>
            <a:bgClr>
              <a:srgbClr val="FFFFFF"/>
            </a:bgClr>
          </a:patt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sz="2800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Syngas</a:t>
            </a:r>
            <a:r>
              <a:rPr kumimoji="0" 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kumimoji="0" 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kumimoji="0"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(CO+H2)</a:t>
            </a:r>
            <a:endParaRPr kumimoji="0" 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25404" y="3422647"/>
            <a:ext cx="1996103" cy="1735235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Renewable</a:t>
            </a:r>
          </a:p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fuels of</a:t>
            </a:r>
          </a:p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various</a:t>
            </a:r>
          </a:p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origins</a:t>
            </a:r>
            <a:endParaRPr kumimoji="0" lang="en-US" sz="28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120952" y="1634485"/>
            <a:ext cx="2338515" cy="859468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sz="2000" b="0" dirty="0" smtClean="0">
                <a:solidFill>
                  <a:srgbClr val="000000"/>
                </a:solidFill>
                <a:latin typeface="Times New Roman" pitchFamily="18" charset="0"/>
              </a:rPr>
              <a:t>Synthetic naphtha,</a:t>
            </a:r>
            <a:r>
              <a:rPr kumimoji="0" lang="en-US" sz="2000" b="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kumimoji="0" lang="en-US" sz="2000" b="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kumimoji="0" lang="en-US" sz="2000" b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0" lang="en-US" sz="2000" b="0" dirty="0" smtClean="0">
                <a:solidFill>
                  <a:srgbClr val="000000"/>
                </a:solidFill>
                <a:latin typeface="Times New Roman" pitchFamily="18" charset="0"/>
              </a:rPr>
              <a:t>diesel, kerosene</a:t>
            </a:r>
            <a:endParaRPr kumimoji="0" lang="en-US" sz="20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120952" y="2708267"/>
            <a:ext cx="2338515" cy="51125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>
                <a:solidFill>
                  <a:srgbClr val="000000"/>
                </a:solidFill>
                <a:latin typeface="Times New Roman" pitchFamily="18" charset="0"/>
              </a:rPr>
              <a:t>Methanol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120952" y="3422647"/>
            <a:ext cx="2338515" cy="52244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DME</a:t>
            </a:r>
            <a:endParaRPr kumimoji="0" lang="en-US" sz="1800" b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7120952" y="4851407"/>
            <a:ext cx="2338515" cy="577165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 smtClean="0">
                <a:solidFill>
                  <a:srgbClr val="000000"/>
                </a:solidFill>
                <a:latin typeface="Times New Roman" pitchFamily="18" charset="0"/>
              </a:rPr>
              <a:t>Methane(SNG)</a:t>
            </a:r>
            <a:endParaRPr kumimoji="0" lang="en-US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2601839" y="3880082"/>
            <a:ext cx="991181" cy="773521"/>
          </a:xfrm>
          <a:prstGeom prst="rightArrow">
            <a:avLst>
              <a:gd name="adj1" fmla="val 50000"/>
              <a:gd name="adj2" fmla="val 34144"/>
            </a:avLst>
          </a:prstGeom>
          <a:gradFill rotWithShape="1">
            <a:gsLst>
              <a:gs pos="0">
                <a:srgbClr val="000099"/>
              </a:gs>
              <a:gs pos="100000">
                <a:srgbClr val="33CC3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6314567" y="3880082"/>
            <a:ext cx="645108" cy="773521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 rot="16200000">
            <a:off x="1182775" y="3967629"/>
            <a:ext cx="3573954" cy="483831"/>
          </a:xfrm>
          <a:prstGeom prst="rect">
            <a:avLst/>
          </a:prstGeom>
          <a:solidFill>
            <a:srgbClr val="FF0000">
              <a:alpha val="33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GASIFICATION</a:t>
            </a: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4735398" y="1772595"/>
            <a:ext cx="514070" cy="1101193"/>
          </a:xfrm>
          <a:prstGeom prst="upArrow">
            <a:avLst>
              <a:gd name="adj1" fmla="val 50000"/>
              <a:gd name="adj2" fmla="val 50245"/>
            </a:avLst>
          </a:prstGeom>
          <a:solidFill>
            <a:srgbClr val="33CC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5252828" y="1713506"/>
            <a:ext cx="797985" cy="51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CO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539718" y="3152"/>
            <a:ext cx="785818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 smtClean="0">
                <a:solidFill>
                  <a:srgbClr val="008000"/>
                </a:solidFill>
              </a:rPr>
              <a:t>Current </a:t>
            </a:r>
            <a:r>
              <a:rPr lang="en-US" sz="2800" b="1" dirty="0" smtClean="0">
                <a:solidFill>
                  <a:srgbClr val="008000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EBTP </a:t>
            </a:r>
            <a:r>
              <a:rPr lang="en-US" sz="2800" b="1" dirty="0" smtClean="0">
                <a:solidFill>
                  <a:srgbClr val="008000"/>
                </a:solidFill>
              </a:rPr>
              <a:t> Value Chains 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396974" y="788970"/>
            <a:ext cx="785818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 smtClean="0">
                <a:solidFill>
                  <a:srgbClr val="008000"/>
                </a:solidFill>
              </a:rPr>
              <a:t>The </a:t>
            </a:r>
            <a:r>
              <a:rPr lang="en-US" sz="2800" b="1" dirty="0" err="1" smtClean="0">
                <a:solidFill>
                  <a:srgbClr val="008000"/>
                </a:solidFill>
              </a:rPr>
              <a:t>Thermochemical</a:t>
            </a:r>
            <a:r>
              <a:rPr lang="en-US" sz="2800" b="1" dirty="0" smtClean="0">
                <a:solidFill>
                  <a:srgbClr val="008000"/>
                </a:solidFill>
              </a:rPr>
              <a:t> Pathway 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7112014" y="4137027"/>
            <a:ext cx="2338515" cy="52244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Electr</a:t>
            </a:r>
            <a:r>
              <a:rPr kumimoji="0" lang="en-US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 Power</a:t>
            </a:r>
            <a:endParaRPr kumimoji="0" lang="en-US" sz="1800" b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5" name="Oval 3" descr="Small confetti"/>
          <p:cNvSpPr>
            <a:spLocks noChangeArrowheads="1"/>
          </p:cNvSpPr>
          <p:nvPr/>
        </p:nvSpPr>
        <p:spPr bwMode="auto">
          <a:xfrm>
            <a:off x="3734137" y="2991965"/>
            <a:ext cx="2499792" cy="2578404"/>
          </a:xfrm>
          <a:prstGeom prst="ellipse">
            <a:avLst/>
          </a:prstGeom>
          <a:pattFill prst="smConfetti">
            <a:fgClr>
              <a:srgbClr val="FF0000"/>
            </a:fgClr>
            <a:bgClr>
              <a:srgbClr val="FFFFFF"/>
            </a:bgClr>
          </a:patt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sz="2800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Syngas</a:t>
            </a:r>
            <a:r>
              <a:rPr kumimoji="0" 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kumimoji="0" 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kumimoji="0"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(CO+H2)</a:t>
            </a:r>
            <a:endParaRPr kumimoji="0" 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25404" y="3422647"/>
            <a:ext cx="1996103" cy="1735235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Renewable</a:t>
            </a:r>
          </a:p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fuels of</a:t>
            </a:r>
          </a:p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various</a:t>
            </a:r>
          </a:p>
          <a:p>
            <a:r>
              <a:rPr kumimoji="0" lang="en-US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origins</a:t>
            </a:r>
            <a:endParaRPr kumimoji="0" lang="en-US" sz="28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120952" y="1634485"/>
            <a:ext cx="2338515" cy="859468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sz="2000" b="0" dirty="0" smtClean="0">
                <a:solidFill>
                  <a:srgbClr val="000000"/>
                </a:solidFill>
                <a:latin typeface="Times New Roman" pitchFamily="18" charset="0"/>
              </a:rPr>
              <a:t>Synthetic naphtha,</a:t>
            </a:r>
            <a:r>
              <a:rPr kumimoji="0" lang="en-US" sz="2000" b="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kumimoji="0" lang="en-US" sz="2000" b="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kumimoji="0" lang="en-US" sz="2000" b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0" lang="en-US" sz="2000" b="0" dirty="0" smtClean="0">
                <a:solidFill>
                  <a:srgbClr val="000000"/>
                </a:solidFill>
                <a:latin typeface="Times New Roman" pitchFamily="18" charset="0"/>
              </a:rPr>
              <a:t>diesel, kerosene</a:t>
            </a:r>
            <a:endParaRPr kumimoji="0" lang="en-US" sz="20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120952" y="2708267"/>
            <a:ext cx="2338515" cy="51125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>
                <a:solidFill>
                  <a:srgbClr val="000000"/>
                </a:solidFill>
                <a:latin typeface="Times New Roman" pitchFamily="18" charset="0"/>
              </a:rPr>
              <a:t>Methanol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120952" y="3422647"/>
            <a:ext cx="2338515" cy="52244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DME</a:t>
            </a:r>
            <a:endParaRPr kumimoji="0" lang="en-US" sz="1800" b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7120952" y="4851407"/>
            <a:ext cx="2338515" cy="577165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 smtClean="0">
                <a:solidFill>
                  <a:srgbClr val="000000"/>
                </a:solidFill>
                <a:latin typeface="Times New Roman" pitchFamily="18" charset="0"/>
              </a:rPr>
              <a:t>Methane(SNG)</a:t>
            </a:r>
            <a:endParaRPr kumimoji="0" lang="en-US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2601839" y="3880082"/>
            <a:ext cx="991181" cy="773521"/>
          </a:xfrm>
          <a:prstGeom prst="rightArrow">
            <a:avLst>
              <a:gd name="adj1" fmla="val 50000"/>
              <a:gd name="adj2" fmla="val 34144"/>
            </a:avLst>
          </a:prstGeom>
          <a:gradFill rotWithShape="1">
            <a:gsLst>
              <a:gs pos="0">
                <a:srgbClr val="000099"/>
              </a:gs>
              <a:gs pos="100000">
                <a:srgbClr val="33CC3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6314567" y="3880082"/>
            <a:ext cx="645108" cy="773521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 rot="16200000">
            <a:off x="1182775" y="3967629"/>
            <a:ext cx="3573954" cy="483831"/>
          </a:xfrm>
          <a:prstGeom prst="rect">
            <a:avLst/>
          </a:prstGeom>
          <a:solidFill>
            <a:srgbClr val="FF0000">
              <a:alpha val="33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GASIFICATION</a:t>
            </a: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4735398" y="1772595"/>
            <a:ext cx="514070" cy="1101193"/>
          </a:xfrm>
          <a:prstGeom prst="upArrow">
            <a:avLst>
              <a:gd name="adj1" fmla="val 50000"/>
              <a:gd name="adj2" fmla="val 50245"/>
            </a:avLst>
          </a:prstGeom>
          <a:solidFill>
            <a:srgbClr val="33CC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5252828" y="1713506"/>
            <a:ext cx="797985" cy="51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CO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539718" y="3152"/>
            <a:ext cx="785818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 smtClean="0">
                <a:solidFill>
                  <a:srgbClr val="008000"/>
                </a:solidFill>
              </a:rPr>
              <a:t>Potential Synergies EBTP - FCH JU 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396974" y="788970"/>
            <a:ext cx="785818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1" tIns="45701" rIns="91401" bIns="45701"/>
          <a:lstStyle/>
          <a:p>
            <a:pPr marL="342900" indent="-342900" algn="ctr">
              <a:lnSpc>
                <a:spcPct val="163000"/>
              </a:lnSpc>
              <a:spcBef>
                <a:spcPct val="50000"/>
              </a:spcBef>
              <a:buClr>
                <a:srgbClr val="006600"/>
              </a:buClr>
              <a:buSzPct val="100000"/>
              <a:buFont typeface="Times New Roman" pitchFamily="18" charset="0"/>
              <a:buNone/>
            </a:pPr>
            <a:r>
              <a:rPr lang="en-US" sz="2800" b="1" dirty="0" smtClean="0">
                <a:solidFill>
                  <a:srgbClr val="008000"/>
                </a:solidFill>
              </a:rPr>
              <a:t>The </a:t>
            </a:r>
            <a:r>
              <a:rPr lang="en-US" sz="2800" b="1" dirty="0" err="1" smtClean="0">
                <a:solidFill>
                  <a:srgbClr val="008000"/>
                </a:solidFill>
              </a:rPr>
              <a:t>Thermochemical</a:t>
            </a:r>
            <a:r>
              <a:rPr lang="en-US" sz="2800" b="1" dirty="0" smtClean="0">
                <a:solidFill>
                  <a:srgbClr val="008000"/>
                </a:solidFill>
              </a:rPr>
              <a:t> Pathway 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7112014" y="6006712"/>
            <a:ext cx="2338515" cy="55920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>
                <a:solidFill>
                  <a:srgbClr val="000000"/>
                </a:solidFill>
                <a:latin typeface="Times New Roman" pitchFamily="18" charset="0"/>
              </a:rPr>
              <a:t>Hydrogen</a:t>
            </a: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7112014" y="4137027"/>
            <a:ext cx="2338515" cy="522447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rgbClr val="FFCC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kumimoji="0" lang="en-US" b="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Electr</a:t>
            </a:r>
            <a:r>
              <a:rPr kumimoji="0" lang="en-US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 Power</a:t>
            </a:r>
            <a:endParaRPr kumimoji="0" lang="en-US" sz="1800" b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Ellips 20"/>
          <p:cNvSpPr/>
          <p:nvPr/>
        </p:nvSpPr>
        <p:spPr bwMode="auto">
          <a:xfrm>
            <a:off x="111090" y="1922449"/>
            <a:ext cx="9821476" cy="4629802"/>
          </a:xfrm>
          <a:prstGeom prst="ellipse">
            <a:avLst/>
          </a:prstGeom>
          <a:solidFill>
            <a:srgbClr val="008000">
              <a:alpha val="21961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/>
            </a:pPr>
            <a:endParaRPr kumimoji="0" lang="sv-SE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OUTLINE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503238" y="1692275"/>
            <a:ext cx="9220200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Introduction to the European Biofuels Technology </a:t>
            </a:r>
            <a:r>
              <a:rPr lang="en-GB" sz="2400" b="1" dirty="0" smtClean="0">
                <a:solidFill>
                  <a:srgbClr val="339933"/>
                </a:solidFill>
                <a:sym typeface="Wingdings" pitchFamily="2" charset="2"/>
              </a:rPr>
              <a:t>	Platform</a:t>
            </a: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/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endParaRPr lang="en-GB" sz="800" b="1" dirty="0">
              <a:solidFill>
                <a:srgbClr val="339933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2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Strategic Research Agenda &amp; Strategy Deployment </a:t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Document (SRA/SDD)</a:t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endParaRPr lang="en-GB" sz="800" b="1" dirty="0">
              <a:solidFill>
                <a:srgbClr val="339933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	SET Plan and the European Industrial Initiative on Bio-</a:t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Energy: opportunity for SRA implementation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Technological synergies between biofuels and </a:t>
            </a:r>
            <a:r>
              <a:rPr lang="en-GB" sz="2400" b="1" dirty="0" smtClean="0">
                <a:solidFill>
                  <a:srgbClr val="339933"/>
                </a:solidFill>
                <a:sym typeface="Wingdings" pitchFamily="2" charset="2"/>
              </a:rPr>
              <a:t>	hydrogen </a:t>
            </a: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/ 	fuel cell technologies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Conclusion: R&amp;D priorities and more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OUTLINE</a:t>
            </a: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503238" y="1692275"/>
            <a:ext cx="9220200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Introduction to the European Biofuels Technology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Platform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/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2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Strategic Research Agenda &amp; Strategy Deployment 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Document (SRA/SDD)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	SET Plan and the European Industrial Initiative on Bio-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Energy: opportunity for SRA implementation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Technological synergies between biofuels and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hydrogen 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/ 	fuel cell technologies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Conclusion: R&amp;D priorities and more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223963" y="250825"/>
            <a:ext cx="6892925" cy="47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 b="1" dirty="0" smtClean="0">
                <a:solidFill>
                  <a:srgbClr val="008000"/>
                </a:solidFill>
              </a:rPr>
              <a:t> CONCLUSION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215900" y="2051050"/>
            <a:ext cx="9864725" cy="40494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430213" lvl="1" hangingPunct="1">
              <a:lnSpc>
                <a:spcPct val="80000"/>
              </a:lnSpc>
              <a:spcBef>
                <a:spcPts val="2000"/>
              </a:spcBef>
              <a:buClr>
                <a:srgbClr val="008000"/>
              </a:buClr>
              <a:buSzPct val="100000"/>
              <a:buFont typeface="Wingdings" pitchFamily="2" charset="2"/>
              <a:buChar char="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US" sz="2000" b="1" i="1" dirty="0" smtClean="0">
                <a:solidFill>
                  <a:srgbClr val="000000"/>
                </a:solidFill>
              </a:rPr>
              <a:t>      The European ambitious goals for climate and energy policy are </a:t>
            </a:r>
            <a:r>
              <a:rPr lang="en-US" sz="2000" b="1" i="1" u="sng" dirty="0" smtClean="0">
                <a:solidFill>
                  <a:srgbClr val="000000"/>
                </a:solidFill>
              </a:rPr>
              <a:t>calling</a:t>
            </a:r>
            <a:r>
              <a:rPr lang="en-US" sz="2000" b="1" i="1" dirty="0" smtClean="0">
                <a:solidFill>
                  <a:srgbClr val="000000"/>
                </a:solidFill>
              </a:rPr>
              <a:t/>
            </a:r>
            <a:br>
              <a:rPr lang="en-US" sz="2000" b="1" i="1" dirty="0" smtClean="0">
                <a:solidFill>
                  <a:srgbClr val="000000"/>
                </a:solidFill>
              </a:rPr>
            </a:br>
            <a:r>
              <a:rPr lang="en-US" sz="2000" b="1" i="1" dirty="0" smtClean="0">
                <a:solidFill>
                  <a:srgbClr val="000000"/>
                </a:solidFill>
              </a:rPr>
              <a:t>      </a:t>
            </a:r>
            <a:r>
              <a:rPr lang="en-US" sz="2000" b="1" i="1" u="sng" dirty="0" smtClean="0">
                <a:solidFill>
                  <a:srgbClr val="000000"/>
                </a:solidFill>
              </a:rPr>
              <a:t>for step change innovation</a:t>
            </a:r>
            <a:r>
              <a:rPr lang="en-US" sz="2000" b="1" i="1" dirty="0" smtClean="0">
                <a:solidFill>
                  <a:srgbClr val="000000"/>
                </a:solidFill>
              </a:rPr>
              <a:t> in bioenergy/biofuels value chains.</a:t>
            </a:r>
          </a:p>
          <a:p>
            <a:pPr marL="430213" lvl="1" hangingPunct="1">
              <a:lnSpc>
                <a:spcPct val="80000"/>
              </a:lnSpc>
              <a:spcBef>
                <a:spcPts val="1800"/>
              </a:spcBef>
              <a:buClr>
                <a:srgbClr val="008000"/>
              </a:buClr>
              <a:buSzPct val="100000"/>
              <a:buFont typeface="Wingdings" pitchFamily="2" charset="2"/>
              <a:buChar char="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US" sz="2000" b="1" i="1" dirty="0" smtClean="0">
                <a:solidFill>
                  <a:srgbClr val="000000"/>
                </a:solidFill>
              </a:rPr>
              <a:t>       </a:t>
            </a:r>
            <a:r>
              <a:rPr lang="en-US" sz="2000" b="1" i="1" u="sng" dirty="0" smtClean="0">
                <a:solidFill>
                  <a:srgbClr val="000000"/>
                </a:solidFill>
              </a:rPr>
              <a:t>The SET-plan</a:t>
            </a:r>
            <a:r>
              <a:rPr lang="en-US" sz="2000" b="1" i="1" dirty="0" smtClean="0">
                <a:solidFill>
                  <a:srgbClr val="000000"/>
                </a:solidFill>
              </a:rPr>
              <a:t> proposed European Industrial Initiative on Bio-Energy </a:t>
            </a:r>
            <a:br>
              <a:rPr lang="en-US" sz="2000" b="1" i="1" dirty="0" smtClean="0">
                <a:solidFill>
                  <a:srgbClr val="000000"/>
                </a:solidFill>
              </a:rPr>
            </a:br>
            <a:r>
              <a:rPr lang="en-US" sz="2000" b="1" i="1" dirty="0" smtClean="0">
                <a:solidFill>
                  <a:srgbClr val="000000"/>
                </a:solidFill>
              </a:rPr>
              <a:t>      (EII- B) </a:t>
            </a:r>
            <a:r>
              <a:rPr lang="en-US" sz="2000" b="1" i="1" u="sng" dirty="0" smtClean="0">
                <a:solidFill>
                  <a:srgbClr val="000000"/>
                </a:solidFill>
              </a:rPr>
              <a:t>is aiming at delivering such dramatic progress.</a:t>
            </a:r>
          </a:p>
          <a:p>
            <a:pPr marL="430213" lvl="1" hangingPunct="1">
              <a:lnSpc>
                <a:spcPct val="80000"/>
              </a:lnSpc>
              <a:spcBef>
                <a:spcPts val="2000"/>
              </a:spcBef>
              <a:buClr>
                <a:srgbClr val="008000"/>
              </a:buClr>
              <a:buSzPct val="100000"/>
              <a:buFont typeface="Wingdings" pitchFamily="2" charset="2"/>
              <a:buChar char="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US" sz="2000" b="1" i="1" dirty="0" smtClean="0">
                <a:solidFill>
                  <a:srgbClr val="000000"/>
                </a:solidFill>
              </a:rPr>
              <a:t> 	Preliminary identification of </a:t>
            </a:r>
            <a:r>
              <a:rPr lang="en-US" sz="2000" b="1" i="1" u="sng" dirty="0" smtClean="0">
                <a:solidFill>
                  <a:srgbClr val="000000"/>
                </a:solidFill>
              </a:rPr>
              <a:t>value chains </a:t>
            </a:r>
            <a:r>
              <a:rPr lang="en-US" sz="2000" b="1" i="1" dirty="0" smtClean="0">
                <a:solidFill>
                  <a:srgbClr val="000000"/>
                </a:solidFill>
              </a:rPr>
              <a:t>of potential relevance to EII-B 		is pointing to the </a:t>
            </a:r>
            <a:r>
              <a:rPr lang="en-US" sz="2000" b="1" i="1" u="sng" dirty="0" smtClean="0">
                <a:solidFill>
                  <a:srgbClr val="000000"/>
                </a:solidFill>
              </a:rPr>
              <a:t>need for further development and demonstration </a:t>
            </a:r>
            <a:r>
              <a:rPr lang="en-US" sz="2000" b="1" i="1" dirty="0" smtClean="0">
                <a:solidFill>
                  <a:srgbClr val="000000"/>
                </a:solidFill>
              </a:rPr>
              <a:t>of </a:t>
            </a:r>
            <a:br>
              <a:rPr lang="en-US" sz="2000" b="1" i="1" dirty="0" smtClean="0">
                <a:solidFill>
                  <a:srgbClr val="000000"/>
                </a:solidFill>
              </a:rPr>
            </a:br>
            <a:r>
              <a:rPr lang="en-US" sz="2000" b="1" i="1" dirty="0" smtClean="0">
                <a:solidFill>
                  <a:srgbClr val="000000"/>
                </a:solidFill>
              </a:rPr>
              <a:t> 	critical and core technologies.</a:t>
            </a:r>
          </a:p>
          <a:p>
            <a:pPr marL="430213" lvl="1" hangingPunct="1">
              <a:lnSpc>
                <a:spcPct val="80000"/>
              </a:lnSpc>
              <a:spcBef>
                <a:spcPts val="2000"/>
              </a:spcBef>
              <a:buClr>
                <a:srgbClr val="008000"/>
              </a:buClr>
              <a:buSzPct val="100000"/>
              <a:buFont typeface="Wingdings" pitchFamily="2" charset="2"/>
              <a:buChar char="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US" sz="2000" b="1" i="1" dirty="0" smtClean="0">
                <a:solidFill>
                  <a:srgbClr val="000000"/>
                </a:solidFill>
              </a:rPr>
              <a:t> 	</a:t>
            </a:r>
            <a:r>
              <a:rPr lang="en-US" sz="2000" b="1" i="1" u="sng" dirty="0" smtClean="0">
                <a:solidFill>
                  <a:srgbClr val="000000"/>
                </a:solidFill>
              </a:rPr>
              <a:t>Industrial leadership backed by strong support from EU and Member </a:t>
            </a:r>
            <a:br>
              <a:rPr lang="en-US" sz="2000" b="1" i="1" u="sng" dirty="0" smtClean="0">
                <a:solidFill>
                  <a:srgbClr val="000000"/>
                </a:solidFill>
              </a:rPr>
            </a:br>
            <a:r>
              <a:rPr lang="en-US" sz="2000" b="1" i="1" dirty="0" smtClean="0">
                <a:solidFill>
                  <a:srgbClr val="000000"/>
                </a:solidFill>
              </a:rPr>
              <a:t> 	</a:t>
            </a:r>
            <a:r>
              <a:rPr lang="en-US" sz="2000" b="1" i="1" u="sng" dirty="0" smtClean="0">
                <a:solidFill>
                  <a:srgbClr val="000000"/>
                </a:solidFill>
              </a:rPr>
              <a:t>States</a:t>
            </a:r>
            <a:r>
              <a:rPr lang="en-US" sz="2000" b="1" i="1" dirty="0" smtClean="0">
                <a:solidFill>
                  <a:srgbClr val="000000"/>
                </a:solidFill>
              </a:rPr>
              <a:t> will be essential to manage the risks and secure financing.</a:t>
            </a:r>
          </a:p>
          <a:p>
            <a:pPr marL="430213" lvl="1" hangingPunct="1">
              <a:lnSpc>
                <a:spcPct val="80000"/>
              </a:lnSpc>
              <a:spcBef>
                <a:spcPts val="2000"/>
              </a:spcBef>
              <a:buClr>
                <a:srgbClr val="008000"/>
              </a:buClr>
              <a:buSzPct val="100000"/>
              <a:buFont typeface="Wingdings" pitchFamily="2" charset="2"/>
              <a:buChar char="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US" sz="2000" b="1" i="1" dirty="0" smtClean="0">
                <a:solidFill>
                  <a:srgbClr val="000000"/>
                </a:solidFill>
              </a:rPr>
              <a:t> 	</a:t>
            </a:r>
            <a:r>
              <a:rPr lang="en-US" sz="2000" b="1" i="1" u="sng" dirty="0" smtClean="0">
                <a:solidFill>
                  <a:srgbClr val="000000"/>
                </a:solidFill>
              </a:rPr>
              <a:t>Contributions from all key stakeholders of the biofuels/bioenergy </a:t>
            </a:r>
            <a:br>
              <a:rPr lang="en-US" sz="2000" b="1" i="1" u="sng" dirty="0" smtClean="0">
                <a:solidFill>
                  <a:srgbClr val="000000"/>
                </a:solidFill>
              </a:rPr>
            </a:br>
            <a:r>
              <a:rPr lang="en-US" sz="2000" b="1" i="1" dirty="0" smtClean="0">
                <a:solidFill>
                  <a:srgbClr val="000000"/>
                </a:solidFill>
              </a:rPr>
              <a:t> 	</a:t>
            </a:r>
            <a:r>
              <a:rPr lang="en-US" sz="2000" b="1" i="1" u="sng" dirty="0" smtClean="0">
                <a:solidFill>
                  <a:srgbClr val="000000"/>
                </a:solidFill>
              </a:rPr>
              <a:t>value chains</a:t>
            </a:r>
            <a:r>
              <a:rPr lang="en-US" sz="2000" b="1" i="1" dirty="0" smtClean="0">
                <a:solidFill>
                  <a:srgbClr val="000000"/>
                </a:solidFill>
              </a:rPr>
              <a:t> will be needed: biomass supply, industrial deployment, </a:t>
            </a:r>
            <a:br>
              <a:rPr lang="en-US" sz="2000" b="1" i="1" dirty="0" smtClean="0">
                <a:solidFill>
                  <a:srgbClr val="000000"/>
                </a:solidFill>
              </a:rPr>
            </a:br>
            <a:r>
              <a:rPr lang="en-US" sz="2000" b="1" i="1" dirty="0" smtClean="0">
                <a:solidFill>
                  <a:srgbClr val="000000"/>
                </a:solidFill>
              </a:rPr>
              <a:t> 	research and technology development, sustainability assessment</a:t>
            </a:r>
            <a:r>
              <a:rPr lang="en-US" sz="2000" b="1" i="1" dirty="0" smtClean="0">
                <a:solidFill>
                  <a:srgbClr val="000000"/>
                </a:solidFill>
              </a:rPr>
              <a:t>.</a:t>
            </a:r>
            <a:endParaRPr lang="en-US" sz="2000" b="1" i="1" dirty="0" smtClean="0">
              <a:solidFill>
                <a:srgbClr val="000000"/>
              </a:solidFill>
            </a:endParaRP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60363" y="5559425"/>
            <a:ext cx="985202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457200" lvl="1" indent="0" hangingPunct="1">
              <a:lnSpc>
                <a:spcPct val="80000"/>
              </a:lnSpc>
              <a:spcBef>
                <a:spcPts val="2000"/>
              </a:spcBef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de-DE" sz="2000">
                <a:solidFill>
                  <a:srgbClr val="000000"/>
                </a:solidFill>
              </a:rPr>
              <a:t/>
            </a:r>
            <a:br>
              <a:rPr lang="de-DE" sz="2000">
                <a:solidFill>
                  <a:srgbClr val="000000"/>
                </a:solidFill>
              </a:rPr>
            </a:b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576263" y="1150938"/>
            <a:ext cx="9144000" cy="684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 b="1" u="sng" dirty="0">
                <a:solidFill>
                  <a:srgbClr val="008000"/>
                </a:solidFill>
              </a:rPr>
              <a:t> R&amp;D </a:t>
            </a:r>
            <a:r>
              <a:rPr lang="de-DE" sz="2400" b="1" u="sng" dirty="0" err="1">
                <a:solidFill>
                  <a:srgbClr val="008000"/>
                </a:solidFill>
              </a:rPr>
              <a:t>priorities</a:t>
            </a:r>
            <a:r>
              <a:rPr lang="de-DE" sz="2400" b="1" u="sng" dirty="0">
                <a:solidFill>
                  <a:srgbClr val="008000"/>
                </a:solidFill>
              </a:rPr>
              <a:t> </a:t>
            </a:r>
            <a:r>
              <a:rPr lang="de-DE" sz="2400" b="1" u="sng" dirty="0" err="1">
                <a:solidFill>
                  <a:srgbClr val="008000"/>
                </a:solidFill>
              </a:rPr>
              <a:t>and</a:t>
            </a:r>
            <a:r>
              <a:rPr lang="de-DE" sz="2400" b="1" u="sng" dirty="0">
                <a:solidFill>
                  <a:srgbClr val="008000"/>
                </a:solidFill>
              </a:rPr>
              <a:t> </a:t>
            </a:r>
            <a:r>
              <a:rPr lang="de-DE" sz="2400" b="1" u="sng" dirty="0" err="1">
                <a:solidFill>
                  <a:srgbClr val="008000"/>
                </a:solidFill>
              </a:rPr>
              <a:t>more</a:t>
            </a:r>
            <a:r>
              <a:rPr lang="de-DE" sz="2400" b="1" u="sng" dirty="0">
                <a:solidFill>
                  <a:srgbClr val="008000"/>
                </a:solidFill>
              </a:rPr>
              <a:t> 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2" dur="5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7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1057275"/>
            <a:ext cx="10080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fr-BE" sz="2800" b="1">
                <a:solidFill>
                  <a:srgbClr val="008000"/>
                </a:solidFill>
              </a:rPr>
              <a:t>European Biofuels Technology Platform</a:t>
            </a:r>
            <a:r>
              <a:rPr lang="fr-BE" sz="2800">
                <a:solidFill>
                  <a:srgbClr val="008000"/>
                </a:solidFill>
              </a:rPr>
              <a:t> </a:t>
            </a:r>
            <a:endParaRPr lang="en-GB" sz="2800">
              <a:solidFill>
                <a:srgbClr val="008000"/>
              </a:solidFill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55650" y="2420938"/>
            <a:ext cx="8748713" cy="29432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863600" y="2708275"/>
            <a:ext cx="7958138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defTabSz="914400">
              <a:lnSpc>
                <a:spcPct val="80000"/>
              </a:lnSpc>
              <a:spcAft>
                <a:spcPts val="1425"/>
              </a:spcAft>
            </a:pPr>
            <a:r>
              <a:rPr lang="en-GB" sz="2800" b="1" u="sng">
                <a:solidFill>
                  <a:srgbClr val="008000"/>
                </a:solidFill>
              </a:rPr>
              <a:t>Contact us</a:t>
            </a:r>
            <a:r>
              <a:rPr lang="en-GB" sz="2800" b="1" u="sng">
                <a:solidFill>
                  <a:srgbClr val="000000"/>
                </a:solidFill>
              </a:rPr>
              <a:t/>
            </a:r>
            <a:br>
              <a:rPr lang="en-GB" sz="2800" b="1" u="sng">
                <a:solidFill>
                  <a:srgbClr val="000000"/>
                </a:solidFill>
              </a:rPr>
            </a:br>
            <a:r>
              <a:rPr lang="en-GB" sz="2800">
                <a:solidFill>
                  <a:srgbClr val="51A038"/>
                </a:solidFill>
              </a:rPr>
              <a:t/>
            </a:r>
            <a:br>
              <a:rPr lang="en-GB" sz="2800">
                <a:solidFill>
                  <a:srgbClr val="51A038"/>
                </a:solidFill>
              </a:rPr>
            </a:br>
            <a:r>
              <a:rPr lang="en-GB" sz="2800" b="1">
                <a:solidFill>
                  <a:srgbClr val="008000"/>
                </a:solidFill>
              </a:rPr>
              <a:t>Secretariat:        </a:t>
            </a:r>
            <a:r>
              <a:rPr lang="en-GB" sz="2800" b="1" u="sng">
                <a:solidFill>
                  <a:srgbClr val="008000"/>
                </a:solidFill>
              </a:rPr>
              <a:t>secretariat@biofuelstp.eu</a:t>
            </a:r>
            <a:r>
              <a:rPr lang="en-GB" sz="2800" b="1">
                <a:solidFill>
                  <a:srgbClr val="008000"/>
                </a:solidFill>
              </a:rPr>
              <a:t> 	                 </a:t>
            </a:r>
            <a:endParaRPr lang="en-GB" sz="2800" b="1" u="sng">
              <a:solidFill>
                <a:srgbClr val="008000"/>
              </a:solidFill>
            </a:endParaRPr>
          </a:p>
          <a:p>
            <a:pPr defTabSz="914400">
              <a:lnSpc>
                <a:spcPct val="80000"/>
              </a:lnSpc>
              <a:spcAft>
                <a:spcPts val="1425"/>
              </a:spcAft>
            </a:pPr>
            <a:r>
              <a:rPr lang="en-GB" sz="2800" b="1">
                <a:solidFill>
                  <a:srgbClr val="008000"/>
                </a:solidFill>
              </a:rPr>
              <a:t>Web page:          </a:t>
            </a:r>
            <a:r>
              <a:rPr lang="en-GB" sz="2800" b="1">
                <a:solidFill>
                  <a:srgbClr val="008000"/>
                </a:solidFill>
                <a:hlinkClick r:id="rId3"/>
              </a:rPr>
              <a:t>www.biofuelstp.eu</a:t>
            </a:r>
            <a:endParaRPr lang="en-GB" sz="2800" b="1">
              <a:solidFill>
                <a:srgbClr val="008000"/>
              </a:solidFill>
            </a:endParaRPr>
          </a:p>
          <a:p>
            <a:pPr defTabSz="914400">
              <a:lnSpc>
                <a:spcPct val="80000"/>
              </a:lnSpc>
              <a:spcAft>
                <a:spcPts val="1425"/>
              </a:spcAft>
            </a:pPr>
            <a:endParaRPr lang="en-GB" sz="2800" b="1">
              <a:solidFill>
                <a:srgbClr val="51A038"/>
              </a:solidFill>
            </a:endParaRPr>
          </a:p>
          <a:p>
            <a:pPr defTabSz="914400">
              <a:lnSpc>
                <a:spcPct val="80000"/>
              </a:lnSpc>
              <a:spcAft>
                <a:spcPts val="1425"/>
              </a:spcAft>
            </a:pPr>
            <a:endParaRPr lang="en-GB" sz="2800">
              <a:solidFill>
                <a:srgbClr val="51A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OUTLINE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503238" y="1692275"/>
            <a:ext cx="9220200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Introduction to the European Biofuels Technology </a:t>
            </a:r>
            <a:r>
              <a:rPr lang="en-GB" sz="2400" b="1" dirty="0" smtClean="0">
                <a:solidFill>
                  <a:srgbClr val="339933"/>
                </a:solidFill>
                <a:sym typeface="Wingdings" pitchFamily="2" charset="2"/>
              </a:rPr>
              <a:t>	Platform</a:t>
            </a: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/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endParaRPr lang="en-GB" sz="800" b="1" dirty="0">
              <a:solidFill>
                <a:srgbClr val="339933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2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Strategic Research Agenda &amp; Strategy Deployment 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Document (SRA/SDD)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	SET Plan and the European Industrial Initiative on Bio-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Energy: opportunity for SRA implementation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Technological synergies between biofuels and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hydrogen 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/ 	fuel cell technologies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Conclusion: R&amp;D priorities and more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spect="1" noChangeArrowheads="1"/>
          </p:cNvSpPr>
          <p:nvPr/>
        </p:nvSpPr>
        <p:spPr bwMode="auto">
          <a:xfrm>
            <a:off x="3346677" y="2482850"/>
            <a:ext cx="3693899" cy="2894116"/>
          </a:xfrm>
          <a:custGeom>
            <a:avLst/>
            <a:gdLst>
              <a:gd name="G0" fmla="+- 6151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6151 21600 0"/>
              <a:gd name="G7" fmla="*/ G6 1 2"/>
              <a:gd name="G8" fmla="+- 21600 0 6151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6151" y="6151"/>
                </a:moveTo>
                <a:lnTo>
                  <a:pt x="9450" y="6151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6151"/>
                </a:lnTo>
                <a:lnTo>
                  <a:pt x="15449" y="6151"/>
                </a:lnTo>
                <a:lnTo>
                  <a:pt x="15449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5449" y="12150"/>
                </a:lnTo>
                <a:lnTo>
                  <a:pt x="15449" y="15449"/>
                </a:lnTo>
                <a:lnTo>
                  <a:pt x="12150" y="15449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5449"/>
                </a:lnTo>
                <a:lnTo>
                  <a:pt x="6151" y="15449"/>
                </a:lnTo>
                <a:lnTo>
                  <a:pt x="6151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6151" y="9450"/>
                </a:lnTo>
                <a:close/>
              </a:path>
            </a:pathLst>
          </a:custGeom>
          <a:solidFill>
            <a:schemeClr val="bg1"/>
          </a:solidFill>
          <a:ln w="571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endParaRPr lang="es-ES" sz="1400" b="1">
              <a:solidFill>
                <a:srgbClr val="000099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50825" y="1350945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34821" name="Oval 5"/>
          <p:cNvSpPr>
            <a:spLocks noChangeAspect="1" noChangeArrowheads="1"/>
          </p:cNvSpPr>
          <p:nvPr/>
        </p:nvSpPr>
        <p:spPr bwMode="auto">
          <a:xfrm>
            <a:off x="7237157" y="3082925"/>
            <a:ext cx="2448212" cy="81708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Biofuels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producers</a:t>
            </a:r>
          </a:p>
        </p:txBody>
      </p:sp>
      <p:sp>
        <p:nvSpPr>
          <p:cNvPr id="34822" name="Oval 6"/>
          <p:cNvSpPr>
            <a:spLocks noChangeAspect="1" noChangeArrowheads="1"/>
          </p:cNvSpPr>
          <p:nvPr/>
        </p:nvSpPr>
        <p:spPr bwMode="auto">
          <a:xfrm>
            <a:off x="4428868" y="1498600"/>
            <a:ext cx="2448213" cy="81916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Agro-feedstocks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producers</a:t>
            </a:r>
          </a:p>
        </p:txBody>
      </p:sp>
      <p:sp>
        <p:nvSpPr>
          <p:cNvPr id="34823" name="Oval 7"/>
          <p:cNvSpPr>
            <a:spLocks noChangeAspect="1" noChangeArrowheads="1"/>
          </p:cNvSpPr>
          <p:nvPr/>
        </p:nvSpPr>
        <p:spPr bwMode="auto">
          <a:xfrm>
            <a:off x="2080957" y="1748303"/>
            <a:ext cx="2448212" cy="81708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Forestry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industry</a:t>
            </a:r>
          </a:p>
        </p:txBody>
      </p:sp>
      <p:sp>
        <p:nvSpPr>
          <p:cNvPr id="34824" name="Oval 8"/>
          <p:cNvSpPr>
            <a:spLocks noChangeAspect="1" noChangeArrowheads="1"/>
          </p:cNvSpPr>
          <p:nvPr/>
        </p:nvSpPr>
        <p:spPr bwMode="auto">
          <a:xfrm>
            <a:off x="468280" y="2435225"/>
            <a:ext cx="2446035" cy="81916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Biomass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associations</a:t>
            </a:r>
          </a:p>
        </p:txBody>
      </p:sp>
      <p:sp>
        <p:nvSpPr>
          <p:cNvPr id="34825" name="Oval 9"/>
          <p:cNvSpPr>
            <a:spLocks noChangeAspect="1" noChangeArrowheads="1"/>
          </p:cNvSpPr>
          <p:nvPr/>
        </p:nvSpPr>
        <p:spPr bwMode="auto">
          <a:xfrm>
            <a:off x="899857" y="4451350"/>
            <a:ext cx="2448212" cy="81916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Universities</a:t>
            </a:r>
          </a:p>
        </p:txBody>
      </p:sp>
      <p:sp>
        <p:nvSpPr>
          <p:cNvPr id="34826" name="Oval 10"/>
          <p:cNvSpPr>
            <a:spLocks noChangeAspect="1" noChangeArrowheads="1"/>
          </p:cNvSpPr>
          <p:nvPr/>
        </p:nvSpPr>
        <p:spPr bwMode="auto">
          <a:xfrm>
            <a:off x="539493" y="3443287"/>
            <a:ext cx="2448213" cy="817090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Research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institutes</a:t>
            </a:r>
          </a:p>
        </p:txBody>
      </p:sp>
      <p:sp>
        <p:nvSpPr>
          <p:cNvPr id="34827" name="Oval 11"/>
          <p:cNvSpPr>
            <a:spLocks noChangeAspect="1" noChangeArrowheads="1"/>
          </p:cNvSpPr>
          <p:nvPr/>
        </p:nvSpPr>
        <p:spPr bwMode="auto">
          <a:xfrm>
            <a:off x="6011607" y="4956175"/>
            <a:ext cx="2448212" cy="81708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Cars &amp; trucks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manufacturers</a:t>
            </a:r>
          </a:p>
        </p:txBody>
      </p:sp>
      <p:sp>
        <p:nvSpPr>
          <p:cNvPr id="34828" name="Oval 12"/>
          <p:cNvSpPr>
            <a:spLocks noChangeAspect="1" noChangeArrowheads="1"/>
          </p:cNvSpPr>
          <p:nvPr/>
        </p:nvSpPr>
        <p:spPr bwMode="auto">
          <a:xfrm>
            <a:off x="7021257" y="4090987"/>
            <a:ext cx="2448212" cy="817090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Transportation fuels 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blenders and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distributors</a:t>
            </a:r>
          </a:p>
        </p:txBody>
      </p:sp>
      <p:sp>
        <p:nvSpPr>
          <p:cNvPr id="34829" name="Oval 13"/>
          <p:cNvSpPr>
            <a:spLocks noChangeAspect="1" noChangeArrowheads="1"/>
          </p:cNvSpPr>
          <p:nvPr/>
        </p:nvSpPr>
        <p:spPr bwMode="auto">
          <a:xfrm>
            <a:off x="6417367" y="1930400"/>
            <a:ext cx="2715883" cy="906490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Bio based Industry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(sugar, paper, enzymes …)</a:t>
            </a:r>
          </a:p>
        </p:txBody>
      </p:sp>
      <p:sp>
        <p:nvSpPr>
          <p:cNvPr id="34830" name="AutoShape 14"/>
          <p:cNvSpPr>
            <a:spLocks noChangeAspect="1" noChangeArrowheads="1"/>
          </p:cNvSpPr>
          <p:nvPr/>
        </p:nvSpPr>
        <p:spPr bwMode="auto">
          <a:xfrm>
            <a:off x="3346678" y="2482850"/>
            <a:ext cx="3672432" cy="2894116"/>
          </a:xfrm>
          <a:custGeom>
            <a:avLst/>
            <a:gdLst>
              <a:gd name="G0" fmla="+- 6151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6151 21600 0"/>
              <a:gd name="G7" fmla="*/ G6 1 2"/>
              <a:gd name="G8" fmla="+- 21600 0 6151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6151" y="6151"/>
                </a:moveTo>
                <a:lnTo>
                  <a:pt x="9450" y="6151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6151"/>
                </a:lnTo>
                <a:lnTo>
                  <a:pt x="15449" y="6151"/>
                </a:lnTo>
                <a:lnTo>
                  <a:pt x="15449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5449" y="12150"/>
                </a:lnTo>
                <a:lnTo>
                  <a:pt x="15449" y="15449"/>
                </a:lnTo>
                <a:lnTo>
                  <a:pt x="12150" y="15449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5449"/>
                </a:lnTo>
                <a:lnTo>
                  <a:pt x="6151" y="15449"/>
                </a:lnTo>
                <a:lnTo>
                  <a:pt x="6151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6151" y="9450"/>
                </a:lnTo>
                <a:close/>
              </a:path>
            </a:pathLst>
          </a:custGeom>
          <a:solidFill>
            <a:srgbClr val="DDDDDD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endParaRPr lang="es-ES" sz="1400" b="1">
              <a:solidFill>
                <a:srgbClr val="000099"/>
              </a:solidFill>
            </a:endParaRPr>
          </a:p>
        </p:txBody>
      </p:sp>
      <p:sp>
        <p:nvSpPr>
          <p:cNvPr id="34831" name="AutoShape 15"/>
          <p:cNvSpPr>
            <a:spLocks noChangeAspect="1" noChangeArrowheads="1"/>
          </p:cNvSpPr>
          <p:nvPr/>
        </p:nvSpPr>
        <p:spPr bwMode="auto">
          <a:xfrm rot="18701587">
            <a:off x="3452118" y="2387576"/>
            <a:ext cx="3368153" cy="3188116"/>
          </a:xfrm>
          <a:custGeom>
            <a:avLst/>
            <a:gdLst>
              <a:gd name="G0" fmla="+- 6151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6151 21600 0"/>
              <a:gd name="G7" fmla="*/ G6 1 2"/>
              <a:gd name="G8" fmla="+- 21600 0 6151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6151" y="6151"/>
                </a:moveTo>
                <a:lnTo>
                  <a:pt x="9450" y="6151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6151"/>
                </a:lnTo>
                <a:lnTo>
                  <a:pt x="15449" y="6151"/>
                </a:lnTo>
                <a:lnTo>
                  <a:pt x="15449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5449" y="12150"/>
                </a:lnTo>
                <a:lnTo>
                  <a:pt x="15449" y="15449"/>
                </a:lnTo>
                <a:lnTo>
                  <a:pt x="12150" y="15449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5449"/>
                </a:lnTo>
                <a:lnTo>
                  <a:pt x="6151" y="15449"/>
                </a:lnTo>
                <a:lnTo>
                  <a:pt x="6151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6151" y="9450"/>
                </a:lnTo>
                <a:close/>
              </a:path>
            </a:pathLst>
          </a:custGeom>
          <a:solidFill>
            <a:schemeClr val="bg1"/>
          </a:solidFill>
          <a:ln w="571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endParaRPr lang="es-ES" sz="1400" b="1">
              <a:solidFill>
                <a:srgbClr val="000099"/>
              </a:solidFill>
            </a:endParaRPr>
          </a:p>
        </p:txBody>
      </p:sp>
      <p:sp>
        <p:nvSpPr>
          <p:cNvPr id="34832" name="AutoShape 16"/>
          <p:cNvSpPr>
            <a:spLocks noChangeAspect="1" noChangeArrowheads="1"/>
          </p:cNvSpPr>
          <p:nvPr/>
        </p:nvSpPr>
        <p:spPr bwMode="auto">
          <a:xfrm rot="18698489">
            <a:off x="3499680" y="2417043"/>
            <a:ext cx="3363994" cy="3122830"/>
          </a:xfrm>
          <a:custGeom>
            <a:avLst/>
            <a:gdLst>
              <a:gd name="G0" fmla="+- 6151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6151 21600 0"/>
              <a:gd name="G7" fmla="*/ G6 1 2"/>
              <a:gd name="G8" fmla="+- 21600 0 6151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6151" y="6151"/>
                </a:moveTo>
                <a:lnTo>
                  <a:pt x="9450" y="6151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6151"/>
                </a:lnTo>
                <a:lnTo>
                  <a:pt x="15449" y="6151"/>
                </a:lnTo>
                <a:lnTo>
                  <a:pt x="15449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5449" y="12150"/>
                </a:lnTo>
                <a:lnTo>
                  <a:pt x="15449" y="15449"/>
                </a:lnTo>
                <a:lnTo>
                  <a:pt x="12150" y="15449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5449"/>
                </a:lnTo>
                <a:lnTo>
                  <a:pt x="6151" y="15449"/>
                </a:lnTo>
                <a:lnTo>
                  <a:pt x="6151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6151" y="9450"/>
                </a:lnTo>
                <a:close/>
              </a:path>
            </a:pathLst>
          </a:custGeom>
          <a:solidFill>
            <a:srgbClr val="DDDDDD"/>
          </a:solidFill>
          <a:ln w="317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endParaRPr lang="es-ES" sz="1400" b="1">
              <a:solidFill>
                <a:srgbClr val="000099"/>
              </a:solidFill>
            </a:endParaRPr>
          </a:p>
        </p:txBody>
      </p:sp>
      <p:sp>
        <p:nvSpPr>
          <p:cNvPr id="34833" name="Text Box 17"/>
          <p:cNvSpPr txBox="1">
            <a:spLocks noChangeAspect="1" noChangeArrowheads="1"/>
          </p:cNvSpPr>
          <p:nvPr/>
        </p:nvSpPr>
        <p:spPr bwMode="auto">
          <a:xfrm>
            <a:off x="4776028" y="3636961"/>
            <a:ext cx="713790" cy="62581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en-GB" sz="2000" b="1" dirty="0">
                <a:solidFill>
                  <a:srgbClr val="000099"/>
                </a:solidFill>
              </a:rPr>
              <a:t>Biofuels</a:t>
            </a:r>
            <a:br>
              <a:rPr lang="en-GB" sz="2000" b="1" dirty="0">
                <a:solidFill>
                  <a:srgbClr val="000099"/>
                </a:solidFill>
              </a:rPr>
            </a:br>
            <a:r>
              <a:rPr lang="en-GB" sz="2000" b="1" dirty="0">
                <a:solidFill>
                  <a:srgbClr val="000099"/>
                </a:solidFill>
              </a:rPr>
              <a:t> TP</a:t>
            </a:r>
          </a:p>
        </p:txBody>
      </p:sp>
      <p:sp>
        <p:nvSpPr>
          <p:cNvPr id="34834" name="Oval 18"/>
          <p:cNvSpPr>
            <a:spLocks noChangeAspect="1" noChangeArrowheads="1"/>
          </p:cNvSpPr>
          <p:nvPr/>
        </p:nvSpPr>
        <p:spPr bwMode="auto">
          <a:xfrm>
            <a:off x="1979357" y="5243512"/>
            <a:ext cx="2448212" cy="81916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NGO´s</a:t>
            </a:r>
          </a:p>
        </p:txBody>
      </p:sp>
      <p:sp>
        <p:nvSpPr>
          <p:cNvPr id="34836" name="Oval 20"/>
          <p:cNvSpPr>
            <a:spLocks noChangeAspect="1" noChangeArrowheads="1"/>
          </p:cNvSpPr>
          <p:nvPr/>
        </p:nvSpPr>
        <p:spPr bwMode="auto">
          <a:xfrm>
            <a:off x="3995482" y="5603875"/>
            <a:ext cx="2448212" cy="819168"/>
          </a:xfrm>
          <a:prstGeom prst="ellipse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2700000" scaled="1"/>
          </a:gradFill>
          <a:ln w="3175">
            <a:noFill/>
            <a:round/>
            <a:headEnd/>
            <a:tailEnd/>
          </a:ln>
          <a:effectLst>
            <a:outerShdw dist="28398" dir="6993903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sz="1400" b="1">
                <a:solidFill>
                  <a:srgbClr val="000099"/>
                </a:solidFill>
              </a:rPr>
              <a:t>Engineering and</a:t>
            </a:r>
            <a:br>
              <a:rPr lang="en-GB" sz="1400" b="1">
                <a:solidFill>
                  <a:srgbClr val="000099"/>
                </a:solidFill>
              </a:rPr>
            </a:br>
            <a:r>
              <a:rPr lang="en-GB" sz="1400" b="1">
                <a:solidFill>
                  <a:srgbClr val="000099"/>
                </a:solidFill>
              </a:rPr>
              <a:t>technology vendors</a:t>
            </a: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1727200" y="179388"/>
            <a:ext cx="6265863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rgbClr val="51A038"/>
                </a:solidFill>
              </a:rPr>
              <a:t> EBTP: Stakeholders</a:t>
            </a:r>
            <a:endParaRPr lang="en-GB" sz="2800" b="1" dirty="0">
              <a:solidFill>
                <a:srgbClr val="51A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  <p:bldP spid="34834" grpId="0" animBg="1"/>
      <p:bldP spid="348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066800"/>
            <a:ext cx="10080625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de-DE" sz="4400">
              <a:solidFill>
                <a:srgbClr val="000000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88925" y="1116013"/>
            <a:ext cx="95758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GB" sz="2000" b="1" i="1"/>
              <a:t>The Mission of the European Biofuels Technology Platform is to contribute to the development of:</a:t>
            </a:r>
            <a:r>
              <a:rPr lang="en-GB" sz="2000">
                <a:solidFill>
                  <a:srgbClr val="339933"/>
                </a:solidFill>
              </a:rPr>
              <a:t> </a:t>
            </a:r>
            <a:br>
              <a:rPr lang="en-GB" sz="2000">
                <a:solidFill>
                  <a:srgbClr val="339933"/>
                </a:solidFill>
              </a:rPr>
            </a:br>
            <a:r>
              <a:rPr lang="en-GB" sz="2000">
                <a:solidFill>
                  <a:srgbClr val="000000"/>
                </a:solidFill>
              </a:rPr>
              <a:t/>
            </a:r>
            <a:br>
              <a:rPr lang="en-GB" sz="2000">
                <a:solidFill>
                  <a:srgbClr val="000000"/>
                </a:solidFill>
              </a:rPr>
            </a:br>
            <a:r>
              <a:rPr lang="en-GB" sz="2000"/>
              <a:t>		- </a:t>
            </a:r>
            <a:r>
              <a:rPr lang="en-GB" sz="2000" b="1"/>
              <a:t>cost-competitive world-class biofuels technologies,</a:t>
            </a:r>
          </a:p>
          <a:p>
            <a:pPr lvl="1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GB" sz="2000"/>
              <a:t>			- a </a:t>
            </a:r>
            <a:r>
              <a:rPr lang="en-GB" sz="2000" b="1"/>
              <a:t>healthy biofuels industry</a:t>
            </a:r>
            <a:r>
              <a:rPr lang="en-GB" sz="2000"/>
              <a:t> supplying </a:t>
            </a:r>
            <a:r>
              <a:rPr lang="en-GB" sz="2000" b="1"/>
              <a:t>sustainable biofuels</a:t>
            </a:r>
            <a:r>
              <a:rPr lang="en-GB" sz="2000"/>
              <a:t> in the 				European Union,</a:t>
            </a:r>
          </a:p>
          <a:p>
            <a:pPr lvl="1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r>
              <a:rPr lang="en-GB" sz="2000"/>
              <a:t> </a:t>
            </a:r>
            <a:r>
              <a:rPr lang="en-GB" sz="2000">
                <a:sym typeface="Wingdings" pitchFamily="2" charset="2"/>
              </a:rPr>
              <a:t> </a:t>
            </a:r>
            <a:r>
              <a:rPr lang="en-GB" sz="2000" b="1" i="1"/>
              <a:t>through a process of</a:t>
            </a:r>
            <a:r>
              <a:rPr lang="en-GB" sz="2000"/>
              <a:t> </a:t>
            </a:r>
            <a:r>
              <a:rPr lang="en-GB" sz="2000" b="1" i="1"/>
              <a:t>guidance, prioritisation and promotion of research, development and demonstration.</a:t>
            </a:r>
          </a:p>
          <a:p>
            <a:pPr lvl="1" hangingPunct="1">
              <a:lnSpc>
                <a:spcPct val="80000"/>
              </a:lnSpc>
              <a:spcBef>
                <a:spcPct val="80000"/>
              </a:spcBef>
              <a:buClrTx/>
              <a:buSzTx/>
              <a:buFontTx/>
              <a:buNone/>
            </a:pPr>
            <a:endParaRPr lang="en-GB" sz="2000" b="1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215900" y="3995738"/>
            <a:ext cx="2233613" cy="935037"/>
          </a:xfrm>
          <a:prstGeom prst="flowChartTerminator">
            <a:avLst/>
          </a:prstGeom>
          <a:gradFill rotWithShape="0">
            <a:gsLst>
              <a:gs pos="0">
                <a:srgbClr val="339933"/>
              </a:gs>
              <a:gs pos="50000">
                <a:srgbClr val="339933">
                  <a:gamma/>
                  <a:tint val="28627"/>
                  <a:invGamma/>
                </a:srgbClr>
              </a:gs>
              <a:gs pos="100000">
                <a:srgbClr val="339933"/>
              </a:gs>
            </a:gsLst>
            <a:lin ang="27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1431" tIns="45716" rIns="91431" bIns="45716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b="1" dirty="0"/>
              <a:t>Vision Report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b="1" dirty="0"/>
              <a:t>June 2006</a:t>
            </a:r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auto">
          <a:xfrm>
            <a:off x="2879725" y="3995738"/>
            <a:ext cx="3743325" cy="906462"/>
          </a:xfrm>
          <a:prstGeom prst="flowChartTerminator">
            <a:avLst/>
          </a:prstGeom>
          <a:gradFill rotWithShape="0">
            <a:gsLst>
              <a:gs pos="0">
                <a:srgbClr val="339933"/>
              </a:gs>
              <a:gs pos="50000">
                <a:srgbClr val="339933">
                  <a:gamma/>
                  <a:tint val="28627"/>
                  <a:invGamma/>
                  <a:alpha val="0"/>
                </a:srgbClr>
              </a:gs>
              <a:gs pos="100000">
                <a:srgbClr val="339933"/>
              </a:gs>
            </a:gsLst>
            <a:lin ang="27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1431" tIns="45716" rIns="91431" bIns="45716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b="1"/>
              <a:t> Strategic Research Agenda &amp;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b="1"/>
              <a:t> Strategy Deployment Document</a:t>
            </a:r>
          </a:p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b="1"/>
              <a:t>January 2008</a:t>
            </a: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>
            <a:off x="6985000" y="3924300"/>
            <a:ext cx="2879725" cy="979488"/>
          </a:xfrm>
          <a:prstGeom prst="flowChartTerminator">
            <a:avLst/>
          </a:prstGeom>
          <a:gradFill rotWithShape="0">
            <a:gsLst>
              <a:gs pos="0">
                <a:srgbClr val="339933"/>
              </a:gs>
              <a:gs pos="50000">
                <a:srgbClr val="339933">
                  <a:gamma/>
                  <a:tint val="28627"/>
                  <a:invGamma/>
                  <a:alpha val="0"/>
                </a:srgbClr>
              </a:gs>
              <a:gs pos="100000">
                <a:srgbClr val="339933"/>
              </a:gs>
            </a:gsLst>
            <a:lin ang="27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1431" tIns="45716" rIns="91431" bIns="45716" anchor="ctr"/>
          <a:lstStyle/>
          <a:p>
            <a:pPr algn="ct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GB" b="1"/>
              <a:t>Facilitate Implementation</a:t>
            </a:r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2519363" y="45005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6696075" y="4427538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pic>
        <p:nvPicPr>
          <p:cNvPr id="51210" name="Picture 10" descr="Pictur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263" y="5003800"/>
            <a:ext cx="1362075" cy="1919288"/>
          </a:xfrm>
          <a:prstGeom prst="rect">
            <a:avLst/>
          </a:prstGeom>
          <a:noFill/>
        </p:spPr>
      </p:pic>
      <p:pic>
        <p:nvPicPr>
          <p:cNvPr id="51214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3688" y="4932363"/>
            <a:ext cx="14382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7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32700" y="4932363"/>
            <a:ext cx="17510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1438275" y="179388"/>
            <a:ext cx="6265863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rgbClr val="51A038"/>
                </a:solidFill>
              </a:rPr>
              <a:t>  EBTP: Mission Statement</a:t>
            </a:r>
            <a:endParaRPr lang="en-GB" sz="2800" b="1" dirty="0">
              <a:solidFill>
                <a:srgbClr val="51A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  <p:bldP spid="51206" grpId="0" animBg="1"/>
      <p:bldP spid="51207" grpId="0" animBg="1"/>
      <p:bldP spid="51208" grpId="0" animBg="1"/>
      <p:bldP spid="5120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1116013"/>
            <a:ext cx="8653463" cy="596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1727200" y="179388"/>
            <a:ext cx="6265863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rgbClr val="51A038"/>
                </a:solidFill>
              </a:rPr>
              <a:t>EBTP: </a:t>
            </a:r>
            <a:r>
              <a:rPr lang="en-US" sz="2800" b="1" dirty="0" err="1">
                <a:solidFill>
                  <a:srgbClr val="51A038"/>
                </a:solidFill>
              </a:rPr>
              <a:t>Organisation</a:t>
            </a:r>
            <a:endParaRPr lang="en-GB" sz="2800" b="1" dirty="0">
              <a:solidFill>
                <a:srgbClr val="51A038"/>
              </a:solidFill>
            </a:endParaRPr>
          </a:p>
        </p:txBody>
      </p:sp>
      <p:sp>
        <p:nvSpPr>
          <p:cNvPr id="59408" name="Oval 16"/>
          <p:cNvSpPr>
            <a:spLocks noChangeArrowheads="1"/>
          </p:cNvSpPr>
          <p:nvPr/>
        </p:nvSpPr>
        <p:spPr bwMode="auto">
          <a:xfrm>
            <a:off x="1308100" y="4268788"/>
            <a:ext cx="7705725" cy="360362"/>
          </a:xfrm>
          <a:prstGeom prst="ellipse">
            <a:avLst/>
          </a:prstGeom>
          <a:solidFill>
            <a:srgbClr val="96969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r>
              <a:rPr lang="de-DE" sz="1600" b="1"/>
              <a:t>WG 6 Prioritisation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006600"/>
                </a:solidFill>
              </a:rPr>
              <a:t>EBTP: </a:t>
            </a:r>
            <a:r>
              <a:rPr lang="de-DE" sz="2800" b="1" dirty="0" err="1">
                <a:solidFill>
                  <a:srgbClr val="006600"/>
                </a:solidFill>
              </a:rPr>
              <a:t>Cooperations</a:t>
            </a:r>
            <a:endParaRPr lang="de-DE" sz="2800" b="1" dirty="0">
              <a:solidFill>
                <a:srgbClr val="006600"/>
              </a:solidFill>
            </a:endParaRP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325404" y="1065193"/>
            <a:ext cx="9429816" cy="595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None/>
            </a:pPr>
            <a:r>
              <a:rPr lang="en-GB" sz="2400" b="1" u="sng" dirty="0">
                <a:solidFill>
                  <a:srgbClr val="006600"/>
                </a:solidFill>
                <a:sym typeface="Wingdings" pitchFamily="2" charset="2"/>
              </a:rPr>
              <a:t>EBTPs </a:t>
            </a:r>
            <a:r>
              <a:rPr lang="en-GB" sz="2400" b="1" u="sng" dirty="0" smtClean="0">
                <a:solidFill>
                  <a:srgbClr val="006600"/>
                </a:solidFill>
                <a:sym typeface="Wingdings" pitchFamily="2" charset="2"/>
              </a:rPr>
              <a:t>cooperation / relationships </a:t>
            </a:r>
            <a:r>
              <a:rPr lang="en-GB" sz="2400" b="1" u="sng" dirty="0">
                <a:solidFill>
                  <a:srgbClr val="006600"/>
                </a:solidFill>
                <a:sym typeface="Wingdings" pitchFamily="2" charset="2"/>
              </a:rPr>
              <a:t>with other TPs and Projects</a:t>
            </a:r>
            <a:r>
              <a:rPr lang="en-GB" sz="2400" b="1" dirty="0">
                <a:solidFill>
                  <a:srgbClr val="006600"/>
                </a:solidFill>
                <a:sym typeface="Wingdings" pitchFamily="2" charset="2"/>
              </a:rPr>
              <a:t>:</a:t>
            </a:r>
          </a:p>
          <a:p>
            <a:pPr hangingPunct="1">
              <a:lnSpc>
                <a:spcPct val="110000"/>
              </a:lnSpc>
              <a:spcBef>
                <a:spcPct val="80000"/>
              </a:spcBef>
              <a:buClrTx/>
              <a:buSzTx/>
              <a:buFontTx/>
              <a:buChar char="-"/>
            </a:pPr>
            <a:r>
              <a:rPr lang="en-GB" sz="2000" b="1" dirty="0" smtClean="0">
                <a:sym typeface="Wingdings" pitchFamily="2" charset="2"/>
              </a:rPr>
              <a:t> 	Forest </a:t>
            </a:r>
            <a:r>
              <a:rPr lang="en-GB" sz="2000" b="1" dirty="0">
                <a:sym typeface="Wingdings" pitchFamily="2" charset="2"/>
              </a:rPr>
              <a:t>based Sector TP, 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</a:t>
            </a:r>
            <a:r>
              <a:rPr lang="en-GB" sz="2000" b="1" dirty="0" err="1">
                <a:sym typeface="Wingdings" pitchFamily="2" charset="2"/>
              </a:rPr>
              <a:t>SusChem</a:t>
            </a:r>
            <a:r>
              <a:rPr lang="en-GB" sz="2000" b="1" dirty="0">
                <a:sym typeface="Wingdings" pitchFamily="2" charset="2"/>
              </a:rPr>
              <a:t>, 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Plants for the Future 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and other KBBE ETPs 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 =&gt;  </a:t>
            </a:r>
            <a:r>
              <a:rPr lang="en-GB" sz="2000" b="1" i="1" dirty="0">
                <a:sym typeface="Wingdings" pitchFamily="2" charset="2"/>
              </a:rPr>
              <a:t>via the BECOTEPS Project</a:t>
            </a:r>
            <a:r>
              <a:rPr lang="en-GB" sz="2000" b="1" dirty="0">
                <a:sym typeface="Wingdings" pitchFamily="2" charset="2"/>
              </a:rPr>
              <a:t> 	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 =&gt;</a:t>
            </a:r>
            <a:r>
              <a:rPr lang="en-GB" sz="2000" b="1" i="1" dirty="0">
                <a:sym typeface="Wingdings" pitchFamily="2" charset="2"/>
              </a:rPr>
              <a:t>	Star </a:t>
            </a:r>
            <a:r>
              <a:rPr lang="en-GB" sz="2000" b="1" i="1" dirty="0" err="1">
                <a:sym typeface="Wingdings" pitchFamily="2" charset="2"/>
              </a:rPr>
              <a:t>Colibri</a:t>
            </a:r>
            <a:r>
              <a:rPr lang="en-GB" sz="2000" b="1" i="1" dirty="0">
                <a:sym typeface="Wingdings" pitchFamily="2" charset="2"/>
              </a:rPr>
              <a:t> </a:t>
            </a:r>
            <a:r>
              <a:rPr lang="en-GB" sz="2000" b="1" i="1" dirty="0" err="1">
                <a:sym typeface="Wingdings" pitchFamily="2" charset="2"/>
              </a:rPr>
              <a:t>Biorefineries</a:t>
            </a:r>
            <a:r>
              <a:rPr lang="en-GB" sz="2000" b="1" dirty="0">
                <a:sym typeface="Wingdings" pitchFamily="2" charset="2"/>
              </a:rPr>
              <a:t> </a:t>
            </a:r>
          </a:p>
          <a:p>
            <a:pPr hangingPunct="1">
              <a:lnSpc>
                <a:spcPct val="110000"/>
              </a:lnSpc>
              <a:spcBef>
                <a:spcPct val="80000"/>
              </a:spcBef>
              <a:buClrTx/>
              <a:buSzTx/>
              <a:buFontTx/>
              <a:buChar char="-"/>
            </a:pPr>
            <a:r>
              <a:rPr lang="en-GB" sz="2000" b="1" dirty="0">
                <a:sym typeface="Wingdings" pitchFamily="2" charset="2"/>
              </a:rPr>
              <a:t> 	ERTRAC 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 =&gt; 	</a:t>
            </a:r>
            <a:r>
              <a:rPr lang="en-GB" sz="2000" dirty="0">
                <a:sym typeface="Wingdings" pitchFamily="2" charset="2"/>
              </a:rPr>
              <a:t>participation in ERTRACs WGs by EBTP (WG3) 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	to insure efficient information exchange and creation 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	of synergies between both platforms</a:t>
            </a:r>
            <a:br>
              <a:rPr lang="en-GB" sz="2000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/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-	Zero Emissions Platform </a:t>
            </a:r>
            <a:br>
              <a:rPr lang="en-GB" sz="2000" b="1" dirty="0">
                <a:sym typeface="Wingdings" pitchFamily="2" charset="2"/>
              </a:rPr>
            </a:br>
            <a:r>
              <a:rPr lang="en-GB" sz="2000" b="1" dirty="0">
                <a:sym typeface="Wingdings" pitchFamily="2" charset="2"/>
              </a:rPr>
              <a:t>	=&gt; </a:t>
            </a:r>
            <a:r>
              <a:rPr lang="en-GB" sz="2000" dirty="0">
                <a:sym typeface="Wingdings" pitchFamily="2" charset="2"/>
              </a:rPr>
              <a:t>WG2 leaders to initiate the technology synergy dialogue</a:t>
            </a:r>
            <a:br>
              <a:rPr lang="en-GB" sz="2000" dirty="0">
                <a:sym typeface="Wingdings" pitchFamily="2" charset="2"/>
              </a:rPr>
            </a:br>
            <a:r>
              <a:rPr lang="en-GB" sz="2000" i="1" dirty="0">
                <a:sym typeface="Wingdings" pitchFamily="2" charset="2"/>
              </a:rPr>
              <a:t>	</a:t>
            </a:r>
            <a:r>
              <a:rPr lang="en-GB" sz="2000" b="1" dirty="0">
                <a:sym typeface="Wingdings" pitchFamily="2" charset="2"/>
              </a:rPr>
              <a:t>=&gt; </a:t>
            </a:r>
            <a:r>
              <a:rPr lang="en-GB" sz="2000" dirty="0">
                <a:sym typeface="Wingdings" pitchFamily="2" charset="2"/>
              </a:rPr>
              <a:t>further efficient information exchange between both TPs </a:t>
            </a:r>
            <a:br>
              <a:rPr lang="en-GB" sz="2000" dirty="0">
                <a:sym typeface="Wingdings" pitchFamily="2" charset="2"/>
              </a:rPr>
            </a:br>
            <a:r>
              <a:rPr lang="en-GB" sz="2000" dirty="0">
                <a:sym typeface="Wingdings" pitchFamily="2" charset="2"/>
              </a:rPr>
              <a:t>	     via 3 EBTP SC Members </a:t>
            </a:r>
            <a:r>
              <a:rPr lang="en-GB" sz="2000" dirty="0" err="1">
                <a:sym typeface="Wingdings" pitchFamily="2" charset="2"/>
              </a:rPr>
              <a:t>beeing</a:t>
            </a:r>
            <a:r>
              <a:rPr lang="en-GB" sz="2000" dirty="0">
                <a:sym typeface="Wingdings" pitchFamily="2" charset="2"/>
              </a:rPr>
              <a:t> active also in ZEPs SC	</a:t>
            </a:r>
            <a:endParaRPr lang="en-US" sz="2000" dirty="0">
              <a:sym typeface="Wingdings" pitchFamily="2" charset="2"/>
            </a:endParaRPr>
          </a:p>
        </p:txBody>
      </p:sp>
      <p:pic>
        <p:nvPicPr>
          <p:cNvPr id="115720" name="Picture 8" descr="KBBE ET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0038" y="1778000"/>
            <a:ext cx="2036762" cy="2001838"/>
          </a:xfrm>
          <a:prstGeom prst="rect">
            <a:avLst/>
          </a:prstGeom>
          <a:noFill/>
        </p:spPr>
      </p:pic>
      <p:pic>
        <p:nvPicPr>
          <p:cNvPr id="115722" name="Picture 10" descr="ZEP - Zero Emission Syst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8963" y="5651500"/>
            <a:ext cx="1514475" cy="1209675"/>
          </a:xfrm>
          <a:prstGeom prst="rect">
            <a:avLst/>
          </a:prstGeom>
          <a:noFill/>
        </p:spPr>
      </p:pic>
      <p:pic>
        <p:nvPicPr>
          <p:cNvPr id="11572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8963" y="4140200"/>
            <a:ext cx="1563687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24" name="Bild 4" descr="C:\Documents and Settings\Johan\Lokala inställningar\Temporary Internet Files\Content.Word\Star-Colibri_log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0038" y="2124075"/>
            <a:ext cx="16875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057400" y="179388"/>
            <a:ext cx="5791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OUTLINE</a:t>
            </a:r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503238" y="1692275"/>
            <a:ext cx="9220200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Introduction to the European Biofuels Technology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Platform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/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endParaRPr lang="en-GB" sz="800" b="1" dirty="0">
              <a:solidFill>
                <a:schemeClr val="folHlink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2"/>
            </a:pP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Strategic Research Agenda &amp; Strategy Deployment </a:t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rgbClr val="339933"/>
                </a:solidFill>
                <a:sym typeface="Wingdings" pitchFamily="2" charset="2"/>
              </a:rPr>
              <a:t>    Document (SRA/SDD)</a:t>
            </a:r>
            <a:br>
              <a:rPr lang="en-GB" sz="2400" b="1" dirty="0">
                <a:solidFill>
                  <a:srgbClr val="339933"/>
                </a:solidFill>
                <a:sym typeface="Wingdings" pitchFamily="2" charset="2"/>
              </a:rPr>
            </a:br>
            <a:endParaRPr lang="en-GB" sz="800" b="1" dirty="0">
              <a:solidFill>
                <a:srgbClr val="339933"/>
              </a:solidFill>
              <a:sym typeface="Wingdings" pitchFamily="2" charset="2"/>
            </a:endParaRP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	SET Plan and the European Industrial Initiative on Bio-</a:t>
            </a:r>
            <a:b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</a:b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Energy: opportunity for SRA implementation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Technological synergies between biofuels and </a:t>
            </a:r>
            <a:r>
              <a:rPr lang="en-GB" sz="2400" b="1" dirty="0" smtClean="0">
                <a:solidFill>
                  <a:schemeClr val="folHlink"/>
                </a:solidFill>
                <a:sym typeface="Wingdings" pitchFamily="2" charset="2"/>
              </a:rPr>
              <a:t>	hydrogen </a:t>
            </a: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/ 	fuel cell technologies</a:t>
            </a:r>
          </a:p>
          <a:p>
            <a:pPr marL="558800" lvl="1" indent="-342900" hangingPunct="1">
              <a:lnSpc>
                <a:spcPct val="80000"/>
              </a:lnSpc>
              <a:spcBef>
                <a:spcPct val="80000"/>
              </a:spcBef>
              <a:buClrTx/>
              <a:buSzTx/>
              <a:buFont typeface="Arial" charset="0"/>
              <a:buAutoNum type="arabicPeriod" startAt="3"/>
            </a:pPr>
            <a:r>
              <a:rPr lang="en-GB" sz="2400" b="1" dirty="0">
                <a:solidFill>
                  <a:schemeClr val="folHlink"/>
                </a:solidFill>
                <a:sym typeface="Wingdings" pitchFamily="2" charset="2"/>
              </a:rPr>
              <a:t>    Conclusion: R&amp;D priorities and more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286000" y="-6032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 sz="2800">
              <a:solidFill>
                <a:srgbClr val="000000"/>
              </a:solidFill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0825" y="1371600"/>
            <a:ext cx="982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31800" indent="-323850">
              <a:lnSpc>
                <a:spcPct val="110000"/>
              </a:lnSpc>
              <a:spcAft>
                <a:spcPct val="50000"/>
              </a:spcAft>
              <a:buFont typeface="StarSymbol" charset="0"/>
              <a:buChar char="●"/>
            </a:pPr>
            <a:endParaRPr lang="de-DE" sz="2000">
              <a:solidFill>
                <a:srgbClr val="000000"/>
              </a:solidFill>
            </a:endParaRP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6850" y="1116013"/>
            <a:ext cx="431958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600200" y="152400"/>
            <a:ext cx="6019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339933"/>
                </a:solidFill>
              </a:rPr>
              <a:t> </a:t>
            </a:r>
            <a:r>
              <a:rPr lang="de-DE" sz="2800" b="1" dirty="0" smtClean="0">
                <a:solidFill>
                  <a:srgbClr val="339933"/>
                </a:solidFill>
              </a:rPr>
              <a:t>SRA / SDD</a:t>
            </a:r>
            <a:endParaRPr lang="de-DE" sz="2800" b="1" dirty="0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2935</TotalTime>
  <Words>379</Words>
  <Application>Microsoft Office PowerPoint</Application>
  <PresentationFormat>Anpassad</PresentationFormat>
  <Paragraphs>168</Paragraphs>
  <Slides>22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22</vt:i4>
      </vt:variant>
    </vt:vector>
  </HeadingPairs>
  <TitlesOfParts>
    <vt:vector size="23" baseType="lpstr">
      <vt:lpstr>Standarddesign</vt:lpstr>
      <vt:lpstr>Bild 1</vt:lpstr>
      <vt:lpstr>Bild 2</vt:lpstr>
      <vt:lpstr>Bild 3</vt:lpstr>
      <vt:lpstr>Bild 4</vt:lpstr>
      <vt:lpstr>Bild 5</vt:lpstr>
      <vt:lpstr>Bild 6</vt:lpstr>
      <vt:lpstr>Bild 7</vt:lpstr>
      <vt:lpstr>Bild 8</vt:lpstr>
      <vt:lpstr>Bild 9</vt:lpstr>
      <vt:lpstr>Bild 10</vt:lpstr>
      <vt:lpstr>Bild 11</vt:lpstr>
      <vt:lpstr>Bild 12</vt:lpstr>
      <vt:lpstr>Bild 13</vt:lpstr>
      <vt:lpstr>Bild 14</vt:lpstr>
      <vt:lpstr>Bild 15</vt:lpstr>
      <vt:lpstr>Bild 16</vt:lpstr>
      <vt:lpstr>Bild 17</vt:lpstr>
      <vt:lpstr>Bild 18</vt:lpstr>
      <vt:lpstr>Bild 19</vt:lpstr>
      <vt:lpstr>Bild 20</vt:lpstr>
      <vt:lpstr>Bild 21</vt:lpstr>
      <vt:lpstr>Bild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Roger Coombs</dc:creator>
  <cp:lastModifiedBy>Your User Name</cp:lastModifiedBy>
  <cp:revision>87</cp:revision>
  <dcterms:modified xsi:type="dcterms:W3CDTF">2009-10-27T07:27:17Z</dcterms:modified>
</cp:coreProperties>
</file>