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600" y="-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1612248" y="-365050"/>
            <a:ext cx="9970152" cy="1143000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idx="1"/>
          </p:nvPr>
        </p:nvSpPr>
        <p:spPr>
          <a:xfrm>
            <a:off x="609600" y="2426063"/>
            <a:ext cx="10972800" cy="37001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194C84"/>
              </a:buClr>
              <a:buSzTx/>
              <a:buFont typeface="Arial"/>
              <a:buChar char="•"/>
              <a:tabLst/>
              <a:defRPr/>
            </a:lvl1pPr>
          </a:lstStyle>
          <a:p>
            <a:pPr lvl="0"/>
            <a:endParaRPr lang="en-U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85BCEF-5281-4F45-9AD3-2651C1CDFF43}" type="datetime1">
              <a:rPr lang="en-US"/>
              <a:pPr>
                <a:defRPr/>
              </a:pPr>
              <a:t>9/1/2020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A01D4-073B-4E9D-AE8C-86FA7E75167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8208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027C3-A649-48B3-9D69-F605EEE86451}" type="datetime1">
              <a:rPr lang="en-US"/>
              <a:pPr>
                <a:defRPr/>
              </a:pPr>
              <a:t>9/1/2020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C0D7F0-784A-45BC-A2B8-9A42FC188D5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75953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 7" descr="530C_SLIDELIGHT_SANSLOGO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1612901" y="-98425"/>
            <a:ext cx="99695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fr-FR" altLang="fr-FR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425701"/>
            <a:ext cx="10972800" cy="370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Click to edit Master text styles</a:t>
            </a:r>
          </a:p>
          <a:p>
            <a:pPr lvl="1"/>
            <a:r>
              <a:rPr lang="en-US" altLang="fr-FR" smtClean="0"/>
              <a:t>Second level</a:t>
            </a:r>
          </a:p>
          <a:p>
            <a:pPr lvl="2"/>
            <a:r>
              <a:rPr lang="en-US" altLang="fr-FR" smtClean="0"/>
              <a:t>Third level</a:t>
            </a:r>
          </a:p>
          <a:p>
            <a:pPr lvl="3"/>
            <a:r>
              <a:rPr lang="en-US" altLang="fr-FR" smtClean="0"/>
              <a:t>Fourth level</a:t>
            </a:r>
          </a:p>
          <a:p>
            <a:pPr lvl="4"/>
            <a:r>
              <a:rPr lang="en-US" altLang="fr-FR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fld id="{604D4B6E-7166-45EC-8436-8ED0866A948A}" type="datetime1">
              <a:rPr lang="en-US"/>
              <a:pPr>
                <a:defRPr/>
              </a:pPr>
              <a:t>9/1/2020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08DB2253-C7B2-4BBF-BCC8-2A45040D2F3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6921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iming>
    <p:tnLst>
      <p:par>
        <p:cTn id="1" dur="indefinite" restart="never" nodeType="tmRoot"/>
      </p:par>
    </p:tnLst>
  </p:timing>
  <p:txStyles>
    <p:titleStyle>
      <a:lvl1pPr marL="342900" indent="-342900" algn="l" defTabSz="457200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chemeClr val="bg1"/>
          </a:solidFill>
          <a:latin typeface="Trebuchet MS" panose="020B0603020202020204" pitchFamily="34" charset="0"/>
          <a:ea typeface="ヒラギノ角ゴ Pro W3" charset="-128"/>
          <a:cs typeface="Arial"/>
        </a:defRPr>
      </a:lvl1pPr>
      <a:lvl2pPr marL="342900" indent="-342900" algn="l" defTabSz="45720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Trebuchet MS" pitchFamily="34" charset="0"/>
          <a:ea typeface="ヒラギノ角ゴ Pro W3" charset="-128"/>
          <a:cs typeface="Arial" charset="0"/>
        </a:defRPr>
      </a:lvl2pPr>
      <a:lvl3pPr marL="342900" indent="-342900" algn="l" defTabSz="45720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Trebuchet MS" pitchFamily="34" charset="0"/>
          <a:ea typeface="ヒラギノ角ゴ Pro W3" charset="-128"/>
          <a:cs typeface="Arial" charset="0"/>
        </a:defRPr>
      </a:lvl3pPr>
      <a:lvl4pPr marL="342900" indent="-342900" algn="l" defTabSz="45720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Trebuchet MS" pitchFamily="34" charset="0"/>
          <a:ea typeface="ヒラギノ角ゴ Pro W3" charset="-128"/>
          <a:cs typeface="Arial" charset="0"/>
        </a:defRPr>
      </a:lvl4pPr>
      <a:lvl5pPr marL="342900" indent="-342900" algn="l" defTabSz="45720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Trebuchet MS" pitchFamily="34" charset="0"/>
          <a:ea typeface="ヒラギノ角ゴ Pro W3" charset="-128"/>
          <a:cs typeface="Arial" charset="0"/>
        </a:defRPr>
      </a:lvl5pPr>
      <a:lvl6pPr marL="800100" indent="-342900" algn="r" defTabSz="457200" rtl="0" fontAlgn="base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Arial" charset="0"/>
          <a:ea typeface="ヒラギノ角ゴ Pro W3" charset="-128"/>
        </a:defRPr>
      </a:lvl6pPr>
      <a:lvl7pPr marL="1257300" indent="-342900" algn="r" defTabSz="457200" rtl="0" fontAlgn="base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Arial" charset="0"/>
          <a:ea typeface="ヒラギノ角ゴ Pro W3" charset="-128"/>
        </a:defRPr>
      </a:lvl7pPr>
      <a:lvl8pPr marL="1714500" indent="-342900" algn="r" defTabSz="457200" rtl="0" fontAlgn="base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Arial" charset="0"/>
          <a:ea typeface="ヒラギノ角ゴ Pro W3" charset="-128"/>
        </a:defRPr>
      </a:lvl8pPr>
      <a:lvl9pPr marL="2171700" indent="-342900" algn="r" defTabSz="457200" rtl="0" fontAlgn="base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Arial" charset="0"/>
          <a:ea typeface="ヒラギノ角ゴ Pro W3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rgbClr val="194C84"/>
        </a:buClr>
        <a:buFont typeface="Arial" panose="020B0604020202020204" pitchFamily="34" charset="0"/>
        <a:buChar char="•"/>
        <a:defRPr sz="3200" kern="1200">
          <a:solidFill>
            <a:srgbClr val="194C84"/>
          </a:solidFill>
          <a:latin typeface="Trebuchet MS" panose="020B0603020202020204" pitchFamily="34" charset="0"/>
          <a:ea typeface="ヒラギノ角ゴ Pro W3" charset="-128"/>
          <a:cs typeface="Arial"/>
        </a:defRPr>
      </a:lvl1pPr>
      <a:lvl2pPr marL="742950" indent="-285750" algn="l" defTabSz="457200" rtl="0" eaLnBrk="0" fontAlgn="base" hangingPunct="0">
        <a:spcBef>
          <a:spcPts val="300"/>
        </a:spcBef>
        <a:spcAft>
          <a:spcPts val="600"/>
        </a:spcAft>
        <a:buClr>
          <a:srgbClr val="008000"/>
        </a:buClr>
        <a:buFont typeface="Arial" panose="020B0604020202020204" pitchFamily="34" charset="0"/>
        <a:buChar char="–"/>
        <a:defRPr sz="2800" kern="1200">
          <a:solidFill>
            <a:srgbClr val="008000"/>
          </a:solidFill>
          <a:latin typeface="Trebuchet MS" panose="020B0603020202020204" pitchFamily="34" charset="0"/>
          <a:ea typeface="ヒラギノ角ゴ Pro W3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rebuchet MS" panose="020B0603020202020204" pitchFamily="34" charset="0"/>
          <a:ea typeface="ヒラギノ角ゴ Pro W3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Trebuchet MS" panose="020B0603020202020204" pitchFamily="34" charset="0"/>
          <a:ea typeface="ヒラギノ角ゴ Pro W3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Trebuchet MS" panose="020B0603020202020204" pitchFamily="34" charset="0"/>
          <a:ea typeface="ヒラギノ角ゴ Pro W3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25" name="TextBox 2"/>
          <p:cNvSpPr txBox="1">
            <a:spLocks noChangeArrowheads="1"/>
          </p:cNvSpPr>
          <p:nvPr/>
        </p:nvSpPr>
        <p:spPr bwMode="auto">
          <a:xfrm>
            <a:off x="4437422" y="58037"/>
            <a:ext cx="41976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BE" altLang="en-US" sz="2400" b="1" dirty="0">
                <a:solidFill>
                  <a:prstClr val="white"/>
                </a:solidFill>
              </a:rPr>
              <a:t>ORGANISATION CHART</a:t>
            </a:r>
            <a:endParaRPr lang="en-GB" altLang="en-US" sz="2400" b="1" dirty="0">
              <a:solidFill>
                <a:prstClr val="white"/>
              </a:solidFill>
            </a:endParaRPr>
          </a:p>
        </p:txBody>
      </p:sp>
      <p:grpSp>
        <p:nvGrpSpPr>
          <p:cNvPr id="11317" name="Group 11316"/>
          <p:cNvGrpSpPr/>
          <p:nvPr/>
        </p:nvGrpSpPr>
        <p:grpSpPr>
          <a:xfrm>
            <a:off x="2749978" y="717097"/>
            <a:ext cx="7030528" cy="6157288"/>
            <a:chOff x="2674189" y="29804"/>
            <a:chExt cx="7030528" cy="6157288"/>
          </a:xfrm>
        </p:grpSpPr>
        <p:sp>
          <p:nvSpPr>
            <p:cNvPr id="2" name="Rectangle 1"/>
            <p:cNvSpPr/>
            <p:nvPr/>
          </p:nvSpPr>
          <p:spPr>
            <a:xfrm>
              <a:off x="2801938" y="4022725"/>
              <a:ext cx="1403350" cy="189388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75" name="Rectangle 174"/>
            <p:cNvSpPr/>
            <p:nvPr/>
          </p:nvSpPr>
          <p:spPr>
            <a:xfrm>
              <a:off x="4385994" y="1567362"/>
              <a:ext cx="3630238" cy="461973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5299826" y="29804"/>
              <a:ext cx="1847661" cy="7058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dirty="0">
                  <a:solidFill>
                    <a:prstClr val="white"/>
                  </a:solidFill>
                  <a:latin typeface="Calibri"/>
                </a:rPr>
                <a:t>Executive </a:t>
              </a:r>
              <a:r>
                <a:rPr lang="nl-BE" sz="1050" dirty="0" smtClean="0">
                  <a:solidFill>
                    <a:prstClr val="white"/>
                  </a:solidFill>
                  <a:latin typeface="Calibri"/>
                </a:rPr>
                <a:t>Director</a:t>
              </a:r>
            </a:p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dirty="0" smtClean="0">
                  <a:solidFill>
                    <a:prstClr val="white"/>
                  </a:solidFill>
                  <a:latin typeface="Calibri"/>
                </a:rPr>
                <a:t> </a:t>
              </a:r>
              <a:r>
                <a:rPr lang="nl-BE" sz="1050" b="1" dirty="0">
                  <a:solidFill>
                    <a:prstClr val="white"/>
                  </a:solidFill>
                  <a:latin typeface="Calibri"/>
                </a:rPr>
                <a:t>BART BIEBUYCK</a:t>
              </a:r>
              <a:endParaRPr lang="en-GB" sz="1050" b="1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2674189" y="1176576"/>
              <a:ext cx="1877174" cy="65222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dirty="0">
                  <a:solidFill>
                    <a:prstClr val="white"/>
                  </a:solidFill>
                  <a:latin typeface="Calibri"/>
                </a:rPr>
                <a:t>HoU Finance &amp; Administration </a:t>
              </a:r>
              <a:br>
                <a:rPr lang="nl-BE" sz="1050" dirty="0">
                  <a:solidFill>
                    <a:prstClr val="white"/>
                  </a:solidFill>
                  <a:latin typeface="Calibri"/>
                </a:rPr>
              </a:br>
              <a:r>
                <a:rPr lang="nl-BE" sz="1050" b="1" dirty="0">
                  <a:solidFill>
                    <a:prstClr val="white"/>
                  </a:solidFill>
                  <a:latin typeface="Calibri"/>
                </a:rPr>
                <a:t>ELISABETH ROBINO</a:t>
              </a:r>
              <a:endParaRPr lang="en-GB" sz="1050" b="1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7705724" y="1176576"/>
              <a:ext cx="1998993" cy="6220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dirty="0">
                  <a:solidFill>
                    <a:prstClr val="white"/>
                  </a:solidFill>
                  <a:latin typeface="Calibri"/>
                </a:rPr>
                <a:t>HoU Operations &amp; </a:t>
              </a:r>
              <a:r>
                <a:rPr lang="nl-BE" sz="1050" dirty="0" smtClean="0">
                  <a:solidFill>
                    <a:prstClr val="white"/>
                  </a:solidFill>
                  <a:latin typeface="Calibri"/>
                </a:rPr>
                <a:t>Communications</a:t>
              </a:r>
              <a:endParaRPr lang="nl-BE" sz="1050" dirty="0">
                <a:solidFill>
                  <a:prstClr val="white"/>
                </a:solidFill>
                <a:latin typeface="Calibri"/>
              </a:endParaRPr>
            </a:p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b="1" dirty="0">
                  <a:solidFill>
                    <a:prstClr val="white"/>
                  </a:solidFill>
                  <a:latin typeface="Calibri"/>
                </a:rPr>
                <a:t>MIRELA ATANASIU</a:t>
              </a:r>
              <a:endParaRPr lang="en-GB" sz="1050" b="1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6186957" y="2420387"/>
              <a:ext cx="1495290" cy="43898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dirty="0">
                  <a:solidFill>
                    <a:prstClr val="white"/>
                  </a:solidFill>
                  <a:latin typeface="Calibri"/>
                </a:rPr>
                <a:t>Project Officer </a:t>
              </a:r>
              <a:r>
                <a:rPr lang="nl-BE" sz="1050" b="1" dirty="0">
                  <a:solidFill>
                    <a:prstClr val="white"/>
                  </a:solidFill>
                  <a:latin typeface="Calibri"/>
                </a:rPr>
                <a:t>ENRIQUE GIRON</a:t>
              </a:r>
              <a:endParaRPr lang="en-GB" sz="1050" b="1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6154078" y="1917126"/>
              <a:ext cx="1546441" cy="43413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dirty="0" smtClean="0">
                  <a:solidFill>
                    <a:prstClr val="white"/>
                  </a:solidFill>
                  <a:latin typeface="Calibri"/>
                </a:rPr>
                <a:t>Project Officer </a:t>
              </a:r>
            </a:p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b="1" dirty="0" smtClean="0">
                  <a:solidFill>
                    <a:prstClr val="white"/>
                  </a:solidFill>
                  <a:latin typeface="Calibri"/>
                </a:rPr>
                <a:t>CLAUDIU PAVEL</a:t>
              </a:r>
              <a:endParaRPr lang="en-GB" sz="1050" b="1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15959" y="2270304"/>
              <a:ext cx="1378435" cy="4476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dirty="0">
                  <a:solidFill>
                    <a:prstClr val="white"/>
                  </a:solidFill>
                  <a:latin typeface="Calibri"/>
                </a:rPr>
                <a:t>Legal Officer</a:t>
              </a:r>
              <a:br>
                <a:rPr lang="nl-BE" sz="1050" dirty="0">
                  <a:solidFill>
                    <a:prstClr val="white"/>
                  </a:solidFill>
                  <a:latin typeface="Calibri"/>
                </a:rPr>
              </a:br>
              <a:r>
                <a:rPr lang="nl-BE" sz="1050" b="1" dirty="0">
                  <a:solidFill>
                    <a:prstClr val="white"/>
                  </a:solidFill>
                  <a:latin typeface="Calibri"/>
                </a:rPr>
                <a:t>GEORGIANA BUZNOSU</a:t>
              </a:r>
              <a:endParaRPr lang="en-GB" sz="1050" b="1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6224312" y="2963338"/>
              <a:ext cx="1494586" cy="51054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dirty="0">
                  <a:solidFill>
                    <a:prstClr val="white"/>
                  </a:solidFill>
                  <a:latin typeface="Calibri"/>
                </a:rPr>
                <a:t>Project Officer</a:t>
              </a:r>
              <a:br>
                <a:rPr lang="nl-BE" sz="1050" dirty="0">
                  <a:solidFill>
                    <a:prstClr val="white"/>
                  </a:solidFill>
                  <a:latin typeface="Calibri"/>
                </a:rPr>
              </a:br>
              <a:r>
                <a:rPr lang="nl-BE" sz="1050" b="1" dirty="0">
                  <a:solidFill>
                    <a:prstClr val="white"/>
                  </a:solidFill>
                  <a:latin typeface="Calibri"/>
                </a:rPr>
                <a:t>ALBERTO GARCIA HOMBRADOS</a:t>
              </a:r>
              <a:endParaRPr lang="en-GB" sz="1050" b="1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6231003" y="3533936"/>
              <a:ext cx="1484223" cy="50165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dirty="0">
                  <a:solidFill>
                    <a:prstClr val="white"/>
                  </a:solidFill>
                  <a:latin typeface="Calibri"/>
                </a:rPr>
                <a:t>Project  Officer</a:t>
              </a:r>
              <a:br>
                <a:rPr lang="nl-BE" sz="1050" dirty="0">
                  <a:solidFill>
                    <a:prstClr val="white"/>
                  </a:solidFill>
                  <a:latin typeface="Calibri"/>
                </a:rPr>
              </a:br>
              <a:r>
                <a:rPr lang="nl-BE" sz="1050" b="1" dirty="0">
                  <a:solidFill>
                    <a:prstClr val="white"/>
                  </a:solidFill>
                  <a:latin typeface="Calibri"/>
                </a:rPr>
                <a:t>NIKOS LYMPEROPOULOS</a:t>
              </a:r>
              <a:endParaRPr lang="en-GB" sz="1050" b="1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259220" y="5692861"/>
              <a:ext cx="1459247" cy="38737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dirty="0">
                  <a:solidFill>
                    <a:prstClr val="white"/>
                  </a:solidFill>
                  <a:latin typeface="Calibri"/>
                </a:rPr>
                <a:t>Project Officer</a:t>
              </a:r>
              <a:br>
                <a:rPr lang="nl-BE" sz="1050" dirty="0">
                  <a:solidFill>
                    <a:prstClr val="white"/>
                  </a:solidFill>
                  <a:latin typeface="Calibri"/>
                </a:rPr>
              </a:br>
              <a:r>
                <a:rPr lang="nl-BE" sz="1050" b="1" dirty="0">
                  <a:solidFill>
                    <a:prstClr val="white"/>
                  </a:solidFill>
                  <a:latin typeface="Calibri"/>
                </a:rPr>
                <a:t>DIONISIS TSIMIS</a:t>
              </a:r>
              <a:endParaRPr lang="en-GB" sz="1050" b="1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238173" y="4687768"/>
              <a:ext cx="1495917" cy="4476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dirty="0">
                  <a:solidFill>
                    <a:prstClr val="white"/>
                  </a:solidFill>
                  <a:latin typeface="Calibri"/>
                </a:rPr>
                <a:t>Project Officer</a:t>
              </a:r>
              <a:br>
                <a:rPr lang="nl-BE" sz="1050" dirty="0">
                  <a:solidFill>
                    <a:prstClr val="white"/>
                  </a:solidFill>
                  <a:latin typeface="Calibri"/>
                </a:rPr>
              </a:br>
              <a:r>
                <a:rPr lang="nl-BE" sz="1050" b="1" dirty="0">
                  <a:solidFill>
                    <a:prstClr val="white"/>
                  </a:solidFill>
                  <a:latin typeface="Calibri"/>
                </a:rPr>
                <a:t>LIONEL BOILLOT</a:t>
              </a:r>
              <a:endParaRPr lang="en-GB" sz="1050" b="1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6259221" y="5183337"/>
              <a:ext cx="1456005" cy="4666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dirty="0">
                  <a:solidFill>
                    <a:prstClr val="white"/>
                  </a:solidFill>
                  <a:latin typeface="Calibri"/>
                </a:rPr>
                <a:t>Project Officer</a:t>
              </a:r>
              <a:br>
                <a:rPr lang="nl-BE" sz="1050" dirty="0">
                  <a:solidFill>
                    <a:prstClr val="white"/>
                  </a:solidFill>
                  <a:latin typeface="Calibri"/>
                </a:rPr>
              </a:br>
              <a:r>
                <a:rPr lang="nl-BE" sz="1050" b="1" dirty="0" smtClean="0">
                  <a:solidFill>
                    <a:prstClr val="white"/>
                  </a:solidFill>
                  <a:latin typeface="Calibri"/>
                </a:rPr>
                <a:t>PIETRO </a:t>
              </a:r>
              <a:r>
                <a:rPr lang="nl-BE" sz="1050" b="1" dirty="0">
                  <a:solidFill>
                    <a:prstClr val="white"/>
                  </a:solidFill>
                  <a:latin typeface="Calibri"/>
                </a:rPr>
                <a:t>CALOPRISCO</a:t>
              </a:r>
              <a:endParaRPr lang="en-GB" sz="1050" b="1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8130094" y="2889756"/>
              <a:ext cx="1439863" cy="6441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dirty="0">
                  <a:solidFill>
                    <a:prstClr val="white"/>
                  </a:solidFill>
                  <a:latin typeface="Calibri"/>
                </a:rPr>
                <a:t>Knowledge Management </a:t>
              </a:r>
              <a:r>
                <a:rPr lang="nl-BE" sz="1050" dirty="0" smtClean="0">
                  <a:solidFill>
                    <a:prstClr val="white"/>
                  </a:solidFill>
                  <a:latin typeface="Calibri"/>
                </a:rPr>
                <a:t>Officer</a:t>
              </a:r>
              <a:r>
                <a:rPr lang="nl-BE" sz="1050" dirty="0">
                  <a:solidFill>
                    <a:prstClr val="white"/>
                  </a:solidFill>
                  <a:latin typeface="Calibri"/>
                </a:rPr>
                <a:t/>
              </a:r>
              <a:br>
                <a:rPr lang="nl-BE" sz="1050" dirty="0">
                  <a:solidFill>
                    <a:prstClr val="white"/>
                  </a:solidFill>
                  <a:latin typeface="Calibri"/>
                </a:rPr>
              </a:br>
              <a:r>
                <a:rPr lang="nl-BE" sz="1050" b="1" dirty="0" smtClean="0">
                  <a:solidFill>
                    <a:prstClr val="white"/>
                  </a:solidFill>
                  <a:latin typeface="Calibri"/>
                </a:rPr>
                <a:t>KOSTIS SAKELLARIS</a:t>
              </a:r>
              <a:endParaRPr lang="en-GB" sz="1050" b="1" dirty="0">
                <a:solidFill>
                  <a:prstClr val="white"/>
                </a:solidFill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8128432" y="2042723"/>
              <a:ext cx="1441450" cy="7493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dirty="0">
                  <a:solidFill>
                    <a:prstClr val="white"/>
                  </a:solidFill>
                  <a:latin typeface="Calibri"/>
                </a:rPr>
                <a:t>Financial </a:t>
              </a:r>
              <a:r>
                <a:rPr lang="nl-BE" sz="1050" dirty="0" smtClean="0">
                  <a:solidFill>
                    <a:prstClr val="white"/>
                  </a:solidFill>
                  <a:latin typeface="Calibri"/>
                </a:rPr>
                <a:t>Engineering Officer</a:t>
              </a:r>
              <a:r>
                <a:rPr lang="nl-BE" sz="1050" dirty="0">
                  <a:solidFill>
                    <a:prstClr val="white"/>
                  </a:solidFill>
                  <a:latin typeface="Calibri"/>
                </a:rPr>
                <a:t/>
              </a:r>
              <a:br>
                <a:rPr lang="nl-BE" sz="1050" dirty="0">
                  <a:solidFill>
                    <a:prstClr val="white"/>
                  </a:solidFill>
                  <a:latin typeface="Calibri"/>
                </a:rPr>
              </a:br>
              <a:r>
                <a:rPr lang="nl-BE" sz="1050" b="1" dirty="0" smtClean="0">
                  <a:solidFill>
                    <a:prstClr val="white"/>
                  </a:solidFill>
                  <a:latin typeface="Calibri"/>
                </a:rPr>
                <a:t>PEDRO </a:t>
              </a:r>
              <a:r>
                <a:rPr lang="nl-BE" sz="1050" b="1" dirty="0">
                  <a:solidFill>
                    <a:prstClr val="white"/>
                  </a:solidFill>
                  <a:latin typeface="Calibri"/>
                </a:rPr>
                <a:t>GUEDES DE CAMPOS</a:t>
              </a:r>
              <a:endParaRPr lang="en-GB" sz="1050" b="1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8158366" y="3657747"/>
              <a:ext cx="1439863" cy="58318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dirty="0" smtClean="0">
                  <a:solidFill>
                    <a:prstClr val="white"/>
                  </a:solidFill>
                  <a:latin typeface="Calibri"/>
                </a:rPr>
                <a:t>Communication Officer</a:t>
              </a:r>
            </a:p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b="1" dirty="0" smtClean="0">
                  <a:solidFill>
                    <a:prstClr val="white"/>
                  </a:solidFill>
                  <a:latin typeface="Calibri"/>
                </a:rPr>
                <a:t>LELIA ROTARU</a:t>
              </a:r>
              <a:endParaRPr lang="nl-BE" sz="1050" b="1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6238173" y="4084904"/>
              <a:ext cx="1491195" cy="54590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dirty="0">
                  <a:solidFill>
                    <a:prstClr val="white"/>
                  </a:solidFill>
                  <a:latin typeface="Calibri"/>
                </a:rPr>
                <a:t>Project Officer</a:t>
              </a:r>
            </a:p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b="1" dirty="0" smtClean="0">
                  <a:solidFill>
                    <a:prstClr val="white"/>
                  </a:solidFill>
                  <a:latin typeface="Calibri"/>
                </a:rPr>
                <a:t>ANTONIO </a:t>
              </a:r>
              <a:r>
                <a:rPr lang="nl-BE" sz="1050" b="1" dirty="0">
                  <a:solidFill>
                    <a:prstClr val="white"/>
                  </a:solidFill>
                  <a:latin typeface="Calibri"/>
                </a:rPr>
                <a:t>AGUILO RULLAN</a:t>
              </a:r>
              <a:endParaRPr lang="en-GB" sz="1050" b="1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4623083" y="1415783"/>
              <a:ext cx="1368788" cy="53044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dirty="0">
                  <a:solidFill>
                    <a:prstClr val="white"/>
                  </a:solidFill>
                  <a:latin typeface="Calibri"/>
                </a:rPr>
                <a:t>Internal Audit Manager</a:t>
              </a:r>
              <a:br>
                <a:rPr lang="nl-BE" sz="1050" dirty="0">
                  <a:solidFill>
                    <a:prstClr val="white"/>
                  </a:solidFill>
                  <a:latin typeface="Calibri"/>
                </a:rPr>
              </a:br>
              <a:r>
                <a:rPr lang="nl-BE" sz="1050" b="1" dirty="0">
                  <a:solidFill>
                    <a:prstClr val="white"/>
                  </a:solidFill>
                  <a:latin typeface="Calibri"/>
                </a:rPr>
                <a:t>IVANA HOCKOVA</a:t>
              </a:r>
              <a:endParaRPr lang="en-GB" sz="1050" b="1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2898475" y="4190400"/>
              <a:ext cx="1252838" cy="4476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dirty="0">
                  <a:solidFill>
                    <a:prstClr val="white"/>
                  </a:solidFill>
                  <a:latin typeface="Calibri"/>
                </a:rPr>
                <a:t>Assistant</a:t>
              </a:r>
            </a:p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b="1" dirty="0">
                  <a:solidFill>
                    <a:prstClr val="white"/>
                  </a:solidFill>
                  <a:latin typeface="Calibri"/>
                </a:rPr>
                <a:t>PATRICIA MAES</a:t>
              </a:r>
              <a:endParaRPr lang="en-GB" sz="1050" b="1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2898475" y="4786314"/>
              <a:ext cx="1252838" cy="4476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dirty="0">
                  <a:solidFill>
                    <a:prstClr val="white"/>
                  </a:solidFill>
                  <a:latin typeface="Calibri"/>
                </a:rPr>
                <a:t>Assistant</a:t>
              </a:r>
            </a:p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b="1" dirty="0">
                  <a:solidFill>
                    <a:prstClr val="white"/>
                  </a:solidFill>
                  <a:latin typeface="Calibri"/>
                </a:rPr>
                <a:t>MARTA SKOLIMOWSKA</a:t>
              </a:r>
              <a:endParaRPr lang="en-GB" sz="1050" b="1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8" name="Rectangle 97"/>
            <p:cNvSpPr/>
            <p:nvPr/>
          </p:nvSpPr>
          <p:spPr>
            <a:xfrm>
              <a:off x="2898475" y="5373689"/>
              <a:ext cx="1252838" cy="4476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dirty="0">
                  <a:solidFill>
                    <a:prstClr val="white"/>
                  </a:solidFill>
                  <a:latin typeface="Calibri"/>
                </a:rPr>
                <a:t>Assistant</a:t>
              </a:r>
            </a:p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b="1" dirty="0">
                  <a:solidFill>
                    <a:prstClr val="white"/>
                  </a:solidFill>
                  <a:latin typeface="Calibri"/>
                </a:rPr>
                <a:t>MARGHERITA BERTUOLA</a:t>
              </a:r>
              <a:endParaRPr lang="en-GB" sz="1050" b="1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2898475" y="3321051"/>
              <a:ext cx="1252838" cy="4476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dirty="0">
                  <a:solidFill>
                    <a:prstClr val="white"/>
                  </a:solidFill>
                  <a:latin typeface="Calibri"/>
                </a:rPr>
                <a:t>IT </a:t>
              </a:r>
            </a:p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b="1" dirty="0">
                  <a:solidFill>
                    <a:prstClr val="white"/>
                  </a:solidFill>
                  <a:latin typeface="Calibri"/>
                </a:rPr>
                <a:t>LAURENT SAMYN</a:t>
              </a:r>
              <a:endParaRPr lang="en-GB" sz="1050" b="1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4627071" y="2848823"/>
              <a:ext cx="1356790" cy="4460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dirty="0">
                  <a:solidFill>
                    <a:prstClr val="white"/>
                  </a:solidFill>
                  <a:latin typeface="Calibri"/>
                </a:rPr>
                <a:t>Financial Officer</a:t>
              </a:r>
              <a:br>
                <a:rPr lang="nl-BE" sz="1050" dirty="0">
                  <a:solidFill>
                    <a:prstClr val="white"/>
                  </a:solidFill>
                  <a:latin typeface="Calibri"/>
                </a:rPr>
              </a:br>
              <a:r>
                <a:rPr lang="nl-BE" sz="1050" b="1" dirty="0">
                  <a:solidFill>
                    <a:prstClr val="white"/>
                  </a:solidFill>
                  <a:latin typeface="Calibri"/>
                </a:rPr>
                <a:t>ANTONIO REQUENA</a:t>
              </a:r>
              <a:endParaRPr lang="en-GB" sz="1050" b="1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4623685" y="3431139"/>
              <a:ext cx="1350135" cy="4460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dirty="0">
                  <a:solidFill>
                    <a:prstClr val="white"/>
                  </a:solidFill>
                  <a:latin typeface="Calibri"/>
                </a:rPr>
                <a:t>Financial Officer</a:t>
              </a:r>
              <a:br>
                <a:rPr lang="nl-BE" sz="1050" dirty="0">
                  <a:solidFill>
                    <a:prstClr val="white"/>
                  </a:solidFill>
                  <a:latin typeface="Calibri"/>
                </a:rPr>
              </a:br>
              <a:r>
                <a:rPr lang="nl-BE" sz="1050" b="1" dirty="0">
                  <a:solidFill>
                    <a:prstClr val="white"/>
                  </a:solidFill>
                  <a:latin typeface="Calibri"/>
                </a:rPr>
                <a:t>NORA OVCHAROVA</a:t>
              </a:r>
              <a:endParaRPr lang="en-GB" sz="1050" b="1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4627071" y="4011446"/>
              <a:ext cx="1364800" cy="4476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dirty="0">
                  <a:solidFill>
                    <a:prstClr val="white"/>
                  </a:solidFill>
                  <a:latin typeface="Calibri"/>
                </a:rPr>
                <a:t>Financial Officer</a:t>
              </a:r>
              <a:br>
                <a:rPr lang="nl-BE" sz="1050" dirty="0">
                  <a:solidFill>
                    <a:prstClr val="white"/>
                  </a:solidFill>
                  <a:latin typeface="Calibri"/>
                </a:rPr>
              </a:br>
              <a:r>
                <a:rPr lang="nl-BE" sz="1050" b="1" dirty="0">
                  <a:solidFill>
                    <a:prstClr val="white"/>
                  </a:solidFill>
                  <a:latin typeface="Calibri"/>
                </a:rPr>
                <a:t>THANOS BATSILAS</a:t>
              </a:r>
              <a:endParaRPr lang="en-GB" sz="1050" b="1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4627617" y="4613554"/>
              <a:ext cx="1364800" cy="4476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dirty="0">
                  <a:solidFill>
                    <a:prstClr val="white"/>
                  </a:solidFill>
                  <a:latin typeface="Calibri"/>
                </a:rPr>
                <a:t>Financial Officer</a:t>
              </a:r>
              <a:br>
                <a:rPr lang="nl-BE" sz="1050" dirty="0">
                  <a:solidFill>
                    <a:prstClr val="white"/>
                  </a:solidFill>
                  <a:latin typeface="Calibri"/>
                </a:rPr>
              </a:br>
              <a:r>
                <a:rPr lang="nl-BE" sz="1050" b="1" dirty="0">
                  <a:solidFill>
                    <a:prstClr val="white"/>
                  </a:solidFill>
                  <a:latin typeface="Calibri"/>
                </a:rPr>
                <a:t>LOAN NGUYEN</a:t>
              </a:r>
              <a:endParaRPr lang="en-GB" sz="1050" b="1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4627617" y="5208798"/>
              <a:ext cx="1364800" cy="61256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dirty="0">
                  <a:solidFill>
                    <a:prstClr val="white"/>
                  </a:solidFill>
                  <a:latin typeface="Calibri"/>
                </a:rPr>
                <a:t>Budget Officer</a:t>
              </a:r>
              <a:br>
                <a:rPr lang="nl-BE" sz="1050" dirty="0">
                  <a:solidFill>
                    <a:prstClr val="white"/>
                  </a:solidFill>
                  <a:latin typeface="Calibri"/>
                </a:rPr>
              </a:br>
              <a:r>
                <a:rPr lang="nl-BE" sz="1050" b="1" dirty="0">
                  <a:solidFill>
                    <a:prstClr val="white"/>
                  </a:solidFill>
                  <a:latin typeface="Calibri"/>
                </a:rPr>
                <a:t>VASILIS KONTOGIANNIS</a:t>
              </a:r>
              <a:endParaRPr lang="en-GB" sz="1050" b="1" dirty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15" name="Elbow Connector 14"/>
            <p:cNvCxnSpPr>
              <a:endCxn id="6" idx="0"/>
            </p:cNvCxnSpPr>
            <p:nvPr/>
          </p:nvCxnSpPr>
          <p:spPr>
            <a:xfrm rot="10800000" flipV="1">
              <a:off x="3612776" y="598266"/>
              <a:ext cx="1667496" cy="578310"/>
            </a:xfrm>
            <a:prstGeom prst="bentConnector2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Elbow Connector 16"/>
            <p:cNvCxnSpPr>
              <a:endCxn id="7" idx="0"/>
            </p:cNvCxnSpPr>
            <p:nvPr/>
          </p:nvCxnSpPr>
          <p:spPr>
            <a:xfrm>
              <a:off x="7137328" y="587688"/>
              <a:ext cx="1567893" cy="588888"/>
            </a:xfrm>
            <a:prstGeom prst="bentConnector2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Elbow Connector 18"/>
            <p:cNvCxnSpPr>
              <a:stCxn id="5" idx="2"/>
              <a:endCxn id="63" idx="0"/>
            </p:cNvCxnSpPr>
            <p:nvPr/>
          </p:nvCxnSpPr>
          <p:spPr>
            <a:xfrm rot="5400000">
              <a:off x="5425482" y="617608"/>
              <a:ext cx="680170" cy="916180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8739725" y="1798639"/>
              <a:ext cx="0" cy="12303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Elbow Connector 24"/>
            <p:cNvCxnSpPr/>
            <p:nvPr/>
          </p:nvCxnSpPr>
          <p:spPr>
            <a:xfrm rot="10800000" flipV="1">
              <a:off x="8146842" y="1912066"/>
              <a:ext cx="611293" cy="495703"/>
            </a:xfrm>
            <a:prstGeom prst="bentConnector3">
              <a:avLst>
                <a:gd name="adj1" fmla="val 137396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Elbow Connector 26"/>
            <p:cNvCxnSpPr/>
            <p:nvPr/>
          </p:nvCxnSpPr>
          <p:spPr>
            <a:xfrm rot="16200000" flipH="1">
              <a:off x="7676977" y="2654387"/>
              <a:ext cx="708129" cy="228224"/>
            </a:xfrm>
            <a:prstGeom prst="bentConnector2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3725378" y="1828801"/>
              <a:ext cx="0" cy="66698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Elbow Connector 84"/>
            <p:cNvCxnSpPr>
              <a:endCxn id="11" idx="1"/>
            </p:cNvCxnSpPr>
            <p:nvPr/>
          </p:nvCxnSpPr>
          <p:spPr>
            <a:xfrm>
              <a:off x="3727070" y="2494140"/>
              <a:ext cx="888889" cy="2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Elbow Connector 88"/>
            <p:cNvCxnSpPr>
              <a:endCxn id="100" idx="1"/>
            </p:cNvCxnSpPr>
            <p:nvPr/>
          </p:nvCxnSpPr>
          <p:spPr>
            <a:xfrm rot="16200000" flipH="1">
              <a:off x="4213132" y="2657927"/>
              <a:ext cx="561621" cy="266258"/>
            </a:xfrm>
            <a:prstGeom prst="bentConnector2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Elbow Connector 90"/>
            <p:cNvCxnSpPr/>
            <p:nvPr/>
          </p:nvCxnSpPr>
          <p:spPr>
            <a:xfrm rot="16200000" flipH="1">
              <a:off x="4201370" y="3247872"/>
              <a:ext cx="587875" cy="255551"/>
            </a:xfrm>
            <a:prstGeom prst="bentConnector2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Elbow Connector 105"/>
            <p:cNvCxnSpPr/>
            <p:nvPr/>
          </p:nvCxnSpPr>
          <p:spPr>
            <a:xfrm rot="16200000" flipH="1">
              <a:off x="4202784" y="3816213"/>
              <a:ext cx="582317" cy="266258"/>
            </a:xfrm>
            <a:prstGeom prst="bentConnector2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Elbow Connector 107"/>
            <p:cNvCxnSpPr/>
            <p:nvPr/>
          </p:nvCxnSpPr>
          <p:spPr>
            <a:xfrm rot="16200000" flipH="1">
              <a:off x="4200114" y="4396401"/>
              <a:ext cx="580222" cy="255551"/>
            </a:xfrm>
            <a:prstGeom prst="bentConnector2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Elbow Connector 109"/>
            <p:cNvCxnSpPr/>
            <p:nvPr/>
          </p:nvCxnSpPr>
          <p:spPr>
            <a:xfrm rot="16200000" flipH="1">
              <a:off x="4196288" y="4985483"/>
              <a:ext cx="587871" cy="255551"/>
            </a:xfrm>
            <a:prstGeom prst="bentConnector2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Arrow Connector 111"/>
            <p:cNvCxnSpPr/>
            <p:nvPr/>
          </p:nvCxnSpPr>
          <p:spPr>
            <a:xfrm flipH="1">
              <a:off x="7674933" y="2709998"/>
              <a:ext cx="239027" cy="142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Arrow Connector 126"/>
            <p:cNvCxnSpPr/>
            <p:nvPr/>
          </p:nvCxnSpPr>
          <p:spPr>
            <a:xfrm flipH="1" flipV="1">
              <a:off x="7700520" y="3799815"/>
              <a:ext cx="224183" cy="111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74" name="Elbow Connector 11273"/>
            <p:cNvCxnSpPr/>
            <p:nvPr/>
          </p:nvCxnSpPr>
          <p:spPr>
            <a:xfrm rot="5400000">
              <a:off x="7546148" y="5579540"/>
              <a:ext cx="515403" cy="206659"/>
            </a:xfrm>
            <a:prstGeom prst="bentConnector2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07" name="Straight Arrow Connector 11306"/>
            <p:cNvCxnSpPr>
              <a:endCxn id="99" idx="3"/>
            </p:cNvCxnSpPr>
            <p:nvPr/>
          </p:nvCxnSpPr>
          <p:spPr>
            <a:xfrm flipH="1">
              <a:off x="4151313" y="3544622"/>
              <a:ext cx="209500" cy="26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09" name="Straight Arrow Connector 11308"/>
            <p:cNvCxnSpPr>
              <a:endCxn id="96" idx="3"/>
            </p:cNvCxnSpPr>
            <p:nvPr/>
          </p:nvCxnSpPr>
          <p:spPr>
            <a:xfrm flipH="1">
              <a:off x="4151313" y="4414237"/>
              <a:ext cx="198032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12" name="Straight Arrow Connector 11311"/>
            <p:cNvCxnSpPr>
              <a:endCxn id="97" idx="3"/>
            </p:cNvCxnSpPr>
            <p:nvPr/>
          </p:nvCxnSpPr>
          <p:spPr>
            <a:xfrm flipH="1" flipV="1">
              <a:off x="4151313" y="5010152"/>
              <a:ext cx="209500" cy="1393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15" name="Elbow Connector 11314"/>
            <p:cNvCxnSpPr/>
            <p:nvPr/>
          </p:nvCxnSpPr>
          <p:spPr>
            <a:xfrm rot="5400000">
              <a:off x="4109922" y="5333515"/>
              <a:ext cx="292282" cy="209500"/>
            </a:xfrm>
            <a:prstGeom prst="bentConnector2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84" name="Picture 183" descr="cid:image001.jpg@01D00A3D.B1B730C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712" y="-380"/>
            <a:ext cx="1009650" cy="942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8279" y="3766979"/>
            <a:ext cx="432854" cy="749873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1064" y="4371073"/>
            <a:ext cx="384081" cy="646217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57494" y="4839574"/>
            <a:ext cx="384081" cy="873303"/>
          </a:xfrm>
          <a:prstGeom prst="rect">
            <a:avLst/>
          </a:prstGeom>
        </p:spPr>
      </p:pic>
      <p:cxnSp>
        <p:nvCxnSpPr>
          <p:cNvPr id="44" name="Straight Arrow Connector 43"/>
          <p:cNvCxnSpPr>
            <a:stCxn id="5" idx="3"/>
          </p:cNvCxnSpPr>
          <p:nvPr/>
        </p:nvCxnSpPr>
        <p:spPr>
          <a:xfrm flipV="1">
            <a:off x="7223276" y="1065980"/>
            <a:ext cx="581881" cy="402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0" name="Rectangle 89"/>
          <p:cNvSpPr/>
          <p:nvPr/>
        </p:nvSpPr>
        <p:spPr>
          <a:xfrm>
            <a:off x="7793434" y="764997"/>
            <a:ext cx="1364800" cy="4476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429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nl-BE" sz="1050" dirty="0" smtClean="0">
                <a:solidFill>
                  <a:prstClr val="white"/>
                </a:solidFill>
                <a:latin typeface="Calibri"/>
              </a:rPr>
              <a:t>Personal Assistant</a:t>
            </a:r>
            <a:r>
              <a:rPr lang="nl-BE" sz="1050" dirty="0">
                <a:solidFill>
                  <a:prstClr val="white"/>
                </a:solidFill>
                <a:latin typeface="Calibri"/>
              </a:rPr>
              <a:t/>
            </a:r>
            <a:br>
              <a:rPr lang="nl-BE" sz="1050" dirty="0">
                <a:solidFill>
                  <a:prstClr val="white"/>
                </a:solidFill>
                <a:latin typeface="Calibri"/>
              </a:rPr>
            </a:br>
            <a:r>
              <a:rPr lang="nl-BE" sz="1050" b="1" dirty="0" smtClean="0">
                <a:solidFill>
                  <a:prstClr val="white"/>
                </a:solidFill>
                <a:latin typeface="Calibri"/>
              </a:rPr>
              <a:t>MAGDA PANA</a:t>
            </a:r>
            <a:endParaRPr lang="en-GB" sz="1050" b="1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7765435" y="2959724"/>
            <a:ext cx="222905" cy="442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 flipH="1">
            <a:off x="7746313" y="3401199"/>
            <a:ext cx="239027" cy="14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3" name="Picture 4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57493" y="5423726"/>
            <a:ext cx="384081" cy="871804"/>
          </a:xfrm>
          <a:prstGeom prst="rect">
            <a:avLst/>
          </a:prstGeom>
        </p:spPr>
      </p:pic>
      <p:pic>
        <p:nvPicPr>
          <p:cNvPr id="82" name="Picture 8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50434" y="3372344"/>
            <a:ext cx="384081" cy="871804"/>
          </a:xfrm>
          <a:prstGeom prst="rect">
            <a:avLst/>
          </a:prstGeom>
        </p:spPr>
      </p:pic>
      <p:sp>
        <p:nvSpPr>
          <p:cNvPr id="64" name="TextBox 12"/>
          <p:cNvSpPr txBox="1"/>
          <p:nvPr/>
        </p:nvSpPr>
        <p:spPr>
          <a:xfrm>
            <a:off x="5632276" y="3244334"/>
            <a:ext cx="9274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6194" y="4673760"/>
            <a:ext cx="432854" cy="749873"/>
          </a:xfrm>
          <a:prstGeom prst="rect">
            <a:avLst/>
          </a:prstGeom>
        </p:spPr>
      </p:pic>
      <p:sp>
        <p:nvSpPr>
          <p:cNvPr id="66" name="Rectangle 65"/>
          <p:cNvSpPr/>
          <p:nvPr/>
        </p:nvSpPr>
        <p:spPr>
          <a:xfrm>
            <a:off x="8234155" y="5017290"/>
            <a:ext cx="1426651" cy="5811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429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nl-BE" sz="1050" dirty="0" smtClean="0">
                <a:solidFill>
                  <a:prstClr val="white"/>
                </a:solidFill>
              </a:rPr>
              <a:t>Communication</a:t>
            </a:r>
          </a:p>
          <a:p>
            <a:pPr algn="ctr" defTabSz="3429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nl-BE" sz="1050" dirty="0" smtClean="0">
                <a:solidFill>
                  <a:prstClr val="white"/>
                </a:solidFill>
              </a:rPr>
              <a:t> Offier</a:t>
            </a:r>
          </a:p>
          <a:p>
            <a:pPr algn="ctr" defTabSz="3429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nl-BE" sz="1050" dirty="0" smtClean="0">
                <a:solidFill>
                  <a:prstClr val="white"/>
                </a:solidFill>
              </a:rPr>
              <a:t> </a:t>
            </a:r>
            <a:r>
              <a:rPr lang="nl-BE" sz="1050" b="1" dirty="0" smtClean="0">
                <a:solidFill>
                  <a:prstClr val="white"/>
                </a:solidFill>
                <a:latin typeface="Calibri"/>
              </a:rPr>
              <a:t>XX</a:t>
            </a:r>
            <a:endParaRPr lang="nl-BE" sz="1050" b="1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67" name="Elbow Connector 66"/>
          <p:cNvCxnSpPr/>
          <p:nvPr/>
        </p:nvCxnSpPr>
        <p:spPr>
          <a:xfrm rot="16200000" flipH="1">
            <a:off x="7816809" y="5496943"/>
            <a:ext cx="587871" cy="255551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Rectangle 68"/>
          <p:cNvSpPr/>
          <p:nvPr/>
        </p:nvSpPr>
        <p:spPr>
          <a:xfrm>
            <a:off x="8228725" y="5679184"/>
            <a:ext cx="1439863" cy="5831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429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nl-BE" sz="1050" dirty="0" smtClean="0">
                <a:solidFill>
                  <a:prstClr val="white"/>
                </a:solidFill>
                <a:latin typeface="Calibri"/>
              </a:rPr>
              <a:t>Seconded National Expert </a:t>
            </a:r>
          </a:p>
          <a:p>
            <a:pPr algn="ctr" defTabSz="3429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nl-BE" sz="1050" b="1" dirty="0" smtClean="0">
                <a:solidFill>
                  <a:prstClr val="white"/>
                </a:solidFill>
                <a:latin typeface="Calibri"/>
              </a:rPr>
              <a:t>PETROS KARATZIAS</a:t>
            </a:r>
            <a:endParaRPr lang="nl-BE" sz="1050" b="1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70" name="Elbow Connector 69"/>
          <p:cNvCxnSpPr/>
          <p:nvPr/>
        </p:nvCxnSpPr>
        <p:spPr>
          <a:xfrm rot="16200000" flipH="1">
            <a:off x="7830442" y="6091464"/>
            <a:ext cx="587871" cy="255551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Rectangle 70"/>
          <p:cNvSpPr/>
          <p:nvPr/>
        </p:nvSpPr>
        <p:spPr>
          <a:xfrm>
            <a:off x="8220943" y="6343098"/>
            <a:ext cx="1439863" cy="5831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429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nl-BE" sz="1050" dirty="0" smtClean="0">
                <a:solidFill>
                  <a:prstClr val="white"/>
                </a:solidFill>
                <a:latin typeface="Calibri"/>
              </a:rPr>
              <a:t>Seconded National Expert</a:t>
            </a:r>
          </a:p>
          <a:p>
            <a:pPr algn="ctr" defTabSz="3429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nl-BE" sz="1050" dirty="0" smtClean="0">
                <a:solidFill>
                  <a:prstClr val="white"/>
                </a:solidFill>
                <a:latin typeface="Calibri"/>
              </a:rPr>
              <a:t> </a:t>
            </a:r>
            <a:r>
              <a:rPr lang="nl-BE" sz="1050" b="1" dirty="0" smtClean="0">
                <a:solidFill>
                  <a:prstClr val="white"/>
                </a:solidFill>
                <a:latin typeface="Calibri"/>
              </a:rPr>
              <a:t>PIERRE MICHEL</a:t>
            </a:r>
          </a:p>
        </p:txBody>
      </p:sp>
    </p:spTree>
    <p:extLst>
      <p:ext uri="{BB962C8B-B14F-4D97-AF65-F5344CB8AC3E}">
        <p14:creationId xmlns:p14="http://schemas.microsoft.com/office/powerpoint/2010/main" val="1695864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645</TotalTime>
  <Words>95</Words>
  <Application>Microsoft Office PowerPoint</Application>
  <PresentationFormat>Widescreen</PresentationFormat>
  <Paragraphs>43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Trebuchet MS</vt:lpstr>
      <vt:lpstr>ヒラギノ角ゴ Pro W3</vt:lpstr>
      <vt:lpstr>1_Office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FCH</dc:creator>
  <cp:lastModifiedBy>KONTOGIANNIS Vasilis ( FCH )</cp:lastModifiedBy>
  <cp:revision>37</cp:revision>
  <dcterms:created xsi:type="dcterms:W3CDTF">2017-09-18T14:48:44Z</dcterms:created>
  <dcterms:modified xsi:type="dcterms:W3CDTF">2020-09-01T07:22:44Z</dcterms:modified>
</cp:coreProperties>
</file>