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0" r:id="rId1"/>
  </p:sldMasterIdLst>
  <p:notesMasterIdLst>
    <p:notesMasterId r:id="rId13"/>
  </p:notesMasterIdLst>
  <p:sldIdLst>
    <p:sldId id="265" r:id="rId2"/>
    <p:sldId id="314" r:id="rId3"/>
    <p:sldId id="318" r:id="rId4"/>
    <p:sldId id="319" r:id="rId5"/>
    <p:sldId id="316" r:id="rId6"/>
    <p:sldId id="321" r:id="rId7"/>
    <p:sldId id="322" r:id="rId8"/>
    <p:sldId id="302" r:id="rId9"/>
    <p:sldId id="312" r:id="rId10"/>
    <p:sldId id="323" r:id="rId11"/>
    <p:sldId id="307" r:id="rId12"/>
  </p:sldIdLst>
  <p:sldSz cx="9144000" cy="6858000" type="screen4x3"/>
  <p:notesSz cx="6797675" cy="9928225"/>
  <p:defaultTextStyle>
    <a:defPPr>
      <a:defRPr lang="en-GB"/>
    </a:defPPr>
    <a:lvl1pPr algn="l" rtl="0" eaLnBrk="0" fontAlgn="base" hangingPunct="0">
      <a:spcBef>
        <a:spcPct val="20000"/>
      </a:spcBef>
      <a:spcAft>
        <a:spcPct val="0"/>
      </a:spcAft>
      <a:buClr>
        <a:srgbClr val="ED1C24"/>
      </a:buClr>
      <a:buFont typeface="Monotype Sorts" pitchFamily="2" charset="2"/>
      <a:defRPr kern="1200">
        <a:solidFill>
          <a:schemeClr val="tx1"/>
        </a:solidFill>
        <a:latin typeface="Tahoma" pitchFamily="34" charset="0"/>
        <a:ea typeface="ヒラギノ角ゴ Pro W3" charset="-128"/>
        <a:cs typeface="+mn-cs"/>
      </a:defRPr>
    </a:lvl1pPr>
    <a:lvl2pPr marL="457200" algn="l" rtl="0" eaLnBrk="0" fontAlgn="base" hangingPunct="0">
      <a:spcBef>
        <a:spcPct val="20000"/>
      </a:spcBef>
      <a:spcAft>
        <a:spcPct val="0"/>
      </a:spcAft>
      <a:buClr>
        <a:srgbClr val="ED1C24"/>
      </a:buClr>
      <a:buFont typeface="Monotype Sorts" pitchFamily="2" charset="2"/>
      <a:defRPr kern="1200">
        <a:solidFill>
          <a:schemeClr val="tx1"/>
        </a:solidFill>
        <a:latin typeface="Tahoma" pitchFamily="34" charset="0"/>
        <a:ea typeface="ヒラギノ角ゴ Pro W3" charset="-128"/>
        <a:cs typeface="+mn-cs"/>
      </a:defRPr>
    </a:lvl2pPr>
    <a:lvl3pPr marL="914400" algn="l" rtl="0" eaLnBrk="0" fontAlgn="base" hangingPunct="0">
      <a:spcBef>
        <a:spcPct val="20000"/>
      </a:spcBef>
      <a:spcAft>
        <a:spcPct val="0"/>
      </a:spcAft>
      <a:buClr>
        <a:srgbClr val="ED1C24"/>
      </a:buClr>
      <a:buFont typeface="Monotype Sorts" pitchFamily="2" charset="2"/>
      <a:defRPr kern="1200">
        <a:solidFill>
          <a:schemeClr val="tx1"/>
        </a:solidFill>
        <a:latin typeface="Tahoma" pitchFamily="34" charset="0"/>
        <a:ea typeface="ヒラギノ角ゴ Pro W3" charset="-128"/>
        <a:cs typeface="+mn-cs"/>
      </a:defRPr>
    </a:lvl3pPr>
    <a:lvl4pPr marL="1371600" algn="l" rtl="0" eaLnBrk="0" fontAlgn="base" hangingPunct="0">
      <a:spcBef>
        <a:spcPct val="20000"/>
      </a:spcBef>
      <a:spcAft>
        <a:spcPct val="0"/>
      </a:spcAft>
      <a:buClr>
        <a:srgbClr val="ED1C24"/>
      </a:buClr>
      <a:buFont typeface="Monotype Sorts" pitchFamily="2" charset="2"/>
      <a:defRPr kern="1200">
        <a:solidFill>
          <a:schemeClr val="tx1"/>
        </a:solidFill>
        <a:latin typeface="Tahoma" pitchFamily="34" charset="0"/>
        <a:ea typeface="ヒラギノ角ゴ Pro W3" charset="-128"/>
        <a:cs typeface="+mn-cs"/>
      </a:defRPr>
    </a:lvl4pPr>
    <a:lvl5pPr marL="1828800" algn="l" rtl="0" eaLnBrk="0" fontAlgn="base" hangingPunct="0">
      <a:spcBef>
        <a:spcPct val="20000"/>
      </a:spcBef>
      <a:spcAft>
        <a:spcPct val="0"/>
      </a:spcAft>
      <a:buClr>
        <a:srgbClr val="ED1C24"/>
      </a:buClr>
      <a:buFont typeface="Monotype Sorts" pitchFamily="2" charset="2"/>
      <a:defRPr kern="1200">
        <a:solidFill>
          <a:schemeClr val="tx1"/>
        </a:solidFill>
        <a:latin typeface="Tahoma" pitchFamily="34" charset="0"/>
        <a:ea typeface="ヒラギノ角ゴ Pro W3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ヒラギノ角ゴ Pro W3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ヒラギノ角ゴ Pro W3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ヒラギノ角ゴ Pro W3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ヒラギノ角ゴ Pro W3" charset="-128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CC33"/>
    <a:srgbClr val="3BC55F"/>
    <a:srgbClr val="3366CC"/>
    <a:srgbClr val="CCECFF"/>
    <a:srgbClr val="0066CC"/>
    <a:srgbClr val="99CCFF"/>
    <a:srgbClr val="339933"/>
    <a:srgbClr val="00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1469" autoAdjust="0"/>
  </p:normalViewPr>
  <p:slideViewPr>
    <p:cSldViewPr>
      <p:cViewPr varScale="1">
        <p:scale>
          <a:sx n="96" d="100"/>
          <a:sy n="96" d="100"/>
        </p:scale>
        <p:origin x="-206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693" tIns="46346" rIns="92693" bIns="46346" numCol="1" anchor="t" anchorCtr="0" compatLnSpc="1">
            <a:prstTxWarp prst="textNoShape">
              <a:avLst/>
            </a:prstTxWarp>
          </a:bodyPr>
          <a:lstStyle>
            <a:lvl1pPr eaLnBrk="1" hangingPunct="1">
              <a:spcBef>
                <a:spcPct val="0"/>
              </a:spcBef>
              <a:buClrTx/>
              <a:buFontTx/>
              <a:buNone/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168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693" tIns="46346" rIns="92693" bIns="46346" numCol="1" anchor="t" anchorCtr="0" compatLnSpc="1">
            <a:prstTxWarp prst="textNoShape">
              <a:avLst/>
            </a:prstTxWarp>
          </a:bodyPr>
          <a:lstStyle>
            <a:lvl1pPr algn="r" eaLnBrk="1" hangingPunct="1">
              <a:spcBef>
                <a:spcPct val="0"/>
              </a:spcBef>
              <a:buClrTx/>
              <a:buFontTx/>
              <a:buNone/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1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5988" y="744538"/>
            <a:ext cx="4965700" cy="37242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7168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1038" y="4716463"/>
            <a:ext cx="5435600" cy="4467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693" tIns="46346" rIns="92693" bIns="4634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7168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975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693" tIns="46346" rIns="92693" bIns="46346" numCol="1" anchor="b" anchorCtr="0" compatLnSpc="1">
            <a:prstTxWarp prst="textNoShape">
              <a:avLst/>
            </a:prstTxWarp>
          </a:bodyPr>
          <a:lstStyle>
            <a:lvl1pPr eaLnBrk="1" hangingPunct="1">
              <a:spcBef>
                <a:spcPct val="0"/>
              </a:spcBef>
              <a:buClrTx/>
              <a:buFontTx/>
              <a:buNone/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168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2975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693" tIns="46346" rIns="92693" bIns="46346" numCol="1" anchor="b" anchorCtr="0" compatLnSpc="1">
            <a:prstTxWarp prst="textNoShape">
              <a:avLst/>
            </a:prstTxWarp>
          </a:bodyPr>
          <a:lstStyle>
            <a:lvl1pPr algn="r" eaLnBrk="1" hangingPunct="1">
              <a:spcBef>
                <a:spcPct val="0"/>
              </a:spcBef>
              <a:buClrTx/>
              <a:buFontTx/>
              <a:buNone/>
              <a:defRPr sz="1200">
                <a:latin typeface="Arial" charset="0"/>
              </a:defRPr>
            </a:lvl1pPr>
          </a:lstStyle>
          <a:p>
            <a:pPr>
              <a:defRPr/>
            </a:pPr>
            <a:fld id="{D224EC32-AFA7-4A97-AB5F-C300DA861D0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7173364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224EC32-AFA7-4A97-AB5F-C300DA861D01}" type="slidenum">
              <a:rPr lang="en-GB" smtClean="0"/>
              <a:pPr>
                <a:defRPr/>
              </a:pPr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388965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1"/>
            <a:r>
              <a:rPr lang="en-GB" b="1" dirty="0" smtClean="0"/>
              <a:t>Steps include</a:t>
            </a:r>
          </a:p>
          <a:p>
            <a:pPr lvl="1"/>
            <a:r>
              <a:rPr lang="en-GB" b="1" dirty="0" smtClean="0"/>
              <a:t>Steering</a:t>
            </a:r>
            <a:r>
              <a:rPr lang="en-GB" dirty="0" smtClean="0"/>
              <a:t> the </a:t>
            </a:r>
            <a:r>
              <a:rPr lang="en-GB" b="1" dirty="0" smtClean="0"/>
              <a:t>generation of information </a:t>
            </a:r>
            <a:r>
              <a:rPr lang="en-GB" dirty="0" smtClean="0"/>
              <a:t>(projects, studies)</a:t>
            </a:r>
          </a:p>
          <a:p>
            <a:pPr lvl="1"/>
            <a:r>
              <a:rPr lang="en-GB" b="1" dirty="0" smtClean="0"/>
              <a:t>Capturing information </a:t>
            </a:r>
            <a:r>
              <a:rPr lang="en-GB" dirty="0" smtClean="0"/>
              <a:t>in a structured, analysis-ready, </a:t>
            </a:r>
            <a:r>
              <a:rPr lang="en-GB" b="1" dirty="0" smtClean="0">
                <a:solidFill>
                  <a:srgbClr val="FF0000"/>
                </a:solidFill>
              </a:rPr>
              <a:t>protected</a:t>
            </a:r>
            <a:r>
              <a:rPr lang="en-GB" dirty="0" smtClean="0">
                <a:solidFill>
                  <a:srgbClr val="FF0000"/>
                </a:solidFill>
              </a:rPr>
              <a:t> </a:t>
            </a:r>
            <a:r>
              <a:rPr lang="en-GB" dirty="0" smtClean="0"/>
              <a:t>environment</a:t>
            </a:r>
          </a:p>
          <a:p>
            <a:pPr lvl="1"/>
            <a:r>
              <a:rPr lang="en-GB" b="1" dirty="0" smtClean="0"/>
              <a:t>Developing knowledge </a:t>
            </a:r>
            <a:r>
              <a:rPr lang="en-GB" dirty="0" smtClean="0"/>
              <a:t>through processing of information</a:t>
            </a:r>
          </a:p>
          <a:p>
            <a:pPr lvl="1"/>
            <a:r>
              <a:rPr lang="en-GB" b="1" dirty="0" smtClean="0"/>
              <a:t>Sharing knowledge </a:t>
            </a:r>
            <a:r>
              <a:rPr lang="en-GB" dirty="0" smtClean="0"/>
              <a:t>with our stakeholders</a:t>
            </a:r>
          </a:p>
          <a:p>
            <a:pPr lvl="1"/>
            <a:r>
              <a:rPr lang="en-GB" b="1" dirty="0" smtClean="0"/>
              <a:t>Using</a:t>
            </a:r>
            <a:r>
              <a:rPr lang="en-GB" dirty="0" smtClean="0"/>
              <a:t> the </a:t>
            </a:r>
            <a:r>
              <a:rPr lang="en-GB" b="1" dirty="0" smtClean="0"/>
              <a:t>knowledge</a:t>
            </a:r>
            <a:r>
              <a:rPr lang="en-GB" dirty="0" smtClean="0"/>
              <a:t> gained to </a:t>
            </a:r>
            <a:r>
              <a:rPr lang="en-GB" b="1" dirty="0" smtClean="0"/>
              <a:t>guide future activities</a:t>
            </a:r>
            <a:endParaRPr lang="nl-BE" b="1" dirty="0" smtClean="0"/>
          </a:p>
          <a:p>
            <a:endParaRPr lang="nl-B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224EC32-AFA7-4A97-AB5F-C300DA861D01}" type="slidenum">
              <a:rPr lang="en-GB" smtClean="0"/>
              <a:pPr>
                <a:defRPr/>
              </a:pPr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5929272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Technology-related</a:t>
            </a:r>
            <a:r>
              <a:rPr lang="en-US" baseline="0" dirty="0" smtClean="0"/>
              <a:t> information being technology performance and cost information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224EC32-AFA7-4A97-AB5F-C300DA861D01}" type="slidenum">
              <a:rPr lang="en-GB" smtClean="0"/>
              <a:pPr>
                <a:defRPr/>
              </a:pPr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344356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Slide shows the results extracted from projects funded in a given year, for a single indicator,</a:t>
            </a:r>
            <a:r>
              <a:rPr lang="en-US" baseline="0" dirty="0" smtClean="0"/>
              <a:t> together with the technology target for that indicator</a:t>
            </a:r>
          </a:p>
          <a:p>
            <a:r>
              <a:rPr lang="en-US" baseline="0" dirty="0" smtClean="0"/>
              <a:t>We want to not just ensure projects are meeting their individual targets, but get a global picture of where the technology stands. To do this we use an aggregated metric which assures confidentiality of individual project data and gives an average representation of the industry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224EC32-AFA7-4A97-AB5F-C300DA861D01}" type="slidenum">
              <a:rPr lang="en-GB" smtClean="0"/>
              <a:pPr>
                <a:defRPr/>
              </a:pPr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8915799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By</a:t>
            </a:r>
            <a:r>
              <a:rPr lang="en-US" baseline="0" dirty="0" smtClean="0"/>
              <a:t> performing the same methodology each year or for each batch of similar projects, we can plot t</a:t>
            </a:r>
            <a:r>
              <a:rPr lang="en-US" dirty="0" smtClean="0"/>
              <a:t>echnological</a:t>
            </a:r>
            <a:r>
              <a:rPr lang="en-US" baseline="0" dirty="0" smtClean="0"/>
              <a:t> progress over time to get a global view on advancements towards targets and actual target achievement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224EC32-AFA7-4A97-AB5F-C300DA861D01}" type="slidenum">
              <a:rPr lang="en-GB" smtClean="0"/>
              <a:pPr>
                <a:defRPr/>
              </a:pPr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7752124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This</a:t>
            </a:r>
            <a:r>
              <a:rPr lang="en-US" baseline="0" dirty="0" smtClean="0"/>
              <a:t> example is for Transportation demo projects, which tend to use the framework developed by the </a:t>
            </a:r>
            <a:r>
              <a:rPr lang="en-US" baseline="0" dirty="0" err="1" smtClean="0"/>
              <a:t>HyLights</a:t>
            </a:r>
            <a:r>
              <a:rPr lang="en-US" baseline="0" dirty="0" smtClean="0"/>
              <a:t> project as a basis for developing their monitoring and assessment frameworks (MAFs)</a:t>
            </a:r>
            <a:endParaRPr lang="en-US" dirty="0" smtClean="0"/>
          </a:p>
          <a:p>
            <a:r>
              <a:rPr lang="en-US" dirty="0" smtClean="0"/>
              <a:t>The</a:t>
            </a:r>
            <a:r>
              <a:rPr lang="en-US" baseline="0" dirty="0" smtClean="0"/>
              <a:t> parameters measured by Project 1 and Project 2 are taken directly from MAFs of actual FCH JU projects</a:t>
            </a:r>
          </a:p>
          <a:p>
            <a:r>
              <a:rPr lang="en-US" baseline="0" dirty="0" smtClean="0"/>
              <a:t> </a:t>
            </a:r>
          </a:p>
          <a:p>
            <a:r>
              <a:rPr lang="en-GB" dirty="0" smtClean="0"/>
              <a:t>Table:</a:t>
            </a:r>
          </a:p>
          <a:p>
            <a:pPr marL="171450" indent="-171450">
              <a:buFontTx/>
              <a:buChar char="-"/>
            </a:pPr>
            <a:r>
              <a:rPr lang="en-GB" dirty="0" smtClean="0"/>
              <a:t>First</a:t>
            </a:r>
            <a:r>
              <a:rPr lang="en-GB" baseline="0" dirty="0" smtClean="0"/>
              <a:t> set of indicators refer to requirements set out in the AIP</a:t>
            </a:r>
          </a:p>
          <a:p>
            <a:pPr marL="171450" indent="-171450">
              <a:buFontTx/>
              <a:buChar char="-"/>
            </a:pPr>
            <a:r>
              <a:rPr lang="en-GB" baseline="0" dirty="0" smtClean="0"/>
              <a:t>Second set of indicators are other indicators for which data typically reported in transport demo projects</a:t>
            </a:r>
          </a:p>
          <a:p>
            <a:pPr marL="171450" indent="-171450">
              <a:buFontTx/>
              <a:buChar char="-"/>
            </a:pPr>
            <a:r>
              <a:rPr lang="en-GB" baseline="0" dirty="0" smtClean="0"/>
              <a:t>The three columns show the extent to which projects collect data for each of the indicators</a:t>
            </a:r>
          </a:p>
          <a:p>
            <a:pPr marL="171450" indent="-171450">
              <a:buFontTx/>
              <a:buChar char="-"/>
            </a:pPr>
            <a:endParaRPr lang="en-GB" baseline="0" dirty="0" smtClean="0"/>
          </a:p>
          <a:p>
            <a:pPr marL="0" indent="0">
              <a:buFontTx/>
              <a:buNone/>
            </a:pPr>
            <a:r>
              <a:rPr lang="en-US" baseline="0" dirty="0" smtClean="0"/>
              <a:t>Observations: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/>
              <a:t>Different projects address different AIP targets in their MAFs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/>
              <a:t>They do not have a consistent framework of parameters measured across all projects, which means </a:t>
            </a:r>
            <a:r>
              <a:rPr lang="en-GB" baseline="0" dirty="0" smtClean="0"/>
              <a:t>disparity between the types of data collected/reported across projects of the same type =&gt; </a:t>
            </a:r>
            <a:r>
              <a:rPr lang="en-US" baseline="0" dirty="0" smtClean="0"/>
              <a:t>aggregation of data not always possible across projects (if only 1 or 2 parameters measure a certain parameter)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/>
              <a:t>Projects develop MAFs and report data based on AIP and their own individual monitoring/data collection needs – not all are needed for FCH JU KM purposes: a) some indicators are not relevant at a </a:t>
            </a:r>
            <a:r>
              <a:rPr lang="en-US" baseline="0" dirty="0" err="1" smtClean="0"/>
              <a:t>programme</a:t>
            </a:r>
            <a:r>
              <a:rPr lang="en-US" baseline="0" dirty="0" smtClean="0"/>
              <a:t> level e.g. H2 refueled and consumed b) and even for indicators we </a:t>
            </a:r>
            <a:r>
              <a:rPr lang="en-US" baseline="0" dirty="0" err="1" smtClean="0"/>
              <a:t>wantm</a:t>
            </a:r>
            <a:r>
              <a:rPr lang="en-US" baseline="0" dirty="0" smtClean="0"/>
              <a:t> we don’t need each data measurement </a:t>
            </a:r>
            <a:r>
              <a:rPr lang="en-US" baseline="0" dirty="0" err="1" smtClean="0"/>
              <a:t>eg</a:t>
            </a:r>
            <a:r>
              <a:rPr lang="en-US" baseline="0" dirty="0" smtClean="0"/>
              <a:t>. Daily recorded value, but aggregated representative value for a period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224EC32-AFA7-4A97-AB5F-C300DA861D01}" type="slidenum">
              <a:rPr lang="en-GB" smtClean="0"/>
              <a:pPr>
                <a:defRPr/>
              </a:pPr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8102378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Notes on use of TEMONAS: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/>
              <a:t>For ongoing and future projects, the process of TEMONAS set up and external data entry will be progressive, so not all projects will start using the software this year</a:t>
            </a:r>
          </a:p>
          <a:p>
            <a:pPr marL="171450" indent="-171450">
              <a:buFontTx/>
              <a:buChar char="-"/>
            </a:pPr>
            <a:endParaRPr lang="en-US" dirty="0" smtClean="0"/>
          </a:p>
          <a:p>
            <a:pPr marL="0" indent="0">
              <a:buFontTx/>
              <a:buNone/>
            </a:pPr>
            <a:r>
              <a:rPr lang="en-US" dirty="0" smtClean="0"/>
              <a:t>Notes on </a:t>
            </a:r>
            <a:r>
              <a:rPr lang="en-US" baseline="0" dirty="0" smtClean="0"/>
              <a:t>data collection: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/>
              <a:t>We’re talking about </a:t>
            </a:r>
            <a:r>
              <a:rPr lang="en-US" b="1" baseline="0" dirty="0" smtClean="0"/>
              <a:t>averaged data </a:t>
            </a:r>
            <a:r>
              <a:rPr lang="en-US" baseline="0" dirty="0" smtClean="0"/>
              <a:t>over a time period, so we wouldn’t require the daily measurements for fuel consumption for example but an average figure over say a given quarter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/>
              <a:t>Data would however need to be disaggregated at the level of OEM and/or for technologies having fundamental differences in specification (irrespective of OEM)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/>
              <a:t>Not all data collected within a given project is required to be reported/entered centrally – only those which are defined by FCH JU as relevant for KM needs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224EC32-AFA7-4A97-AB5F-C300DA861D01}" type="slidenum">
              <a:rPr lang="en-GB" smtClean="0"/>
              <a:pPr>
                <a:defRPr/>
              </a:pPr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2053889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1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224EC32-AFA7-4A97-AB5F-C300DA861D01}" type="slidenum">
              <a:rPr lang="en-GB" smtClean="0"/>
              <a:pPr>
                <a:defRPr/>
              </a:pPr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0963874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Tx/>
              <a:buNone/>
              <a:defRPr/>
            </a:pPr>
            <a:r>
              <a:rPr lang="en-GB" b="1" dirty="0" smtClean="0"/>
              <a:t>TEMONAS - Pilot:</a:t>
            </a:r>
          </a:p>
          <a:p>
            <a:pPr marL="171450" indent="-171450">
              <a:buFontTx/>
              <a:buChar char="-"/>
              <a:defRPr/>
            </a:pPr>
            <a:r>
              <a:rPr lang="en-GB" dirty="0" smtClean="0"/>
              <a:t>Test</a:t>
            </a:r>
            <a:r>
              <a:rPr lang="en-GB" baseline="0" dirty="0" smtClean="0"/>
              <a:t> with </a:t>
            </a:r>
            <a:r>
              <a:rPr lang="en-GB" dirty="0" smtClean="0"/>
              <a:t>single project –</a:t>
            </a:r>
            <a:r>
              <a:rPr lang="en-GB" baseline="0" dirty="0" smtClean="0"/>
              <a:t> most likely</a:t>
            </a:r>
            <a:r>
              <a:rPr lang="en-GB" dirty="0" smtClean="0"/>
              <a:t> candidate is demo project as indicators speak directly to MAIP targets (costs, efficiencies) and readily</a:t>
            </a:r>
            <a:r>
              <a:rPr lang="en-GB" baseline="0" dirty="0" smtClean="0"/>
              <a:t> understood by</a:t>
            </a:r>
            <a:r>
              <a:rPr lang="en-GB" dirty="0" smtClean="0"/>
              <a:t> broad</a:t>
            </a:r>
            <a:r>
              <a:rPr lang="en-GB" baseline="0" dirty="0" smtClean="0"/>
              <a:t> audience compared to “research type” indicators </a:t>
            </a:r>
            <a:r>
              <a:rPr lang="en-GB" baseline="0" dirty="0" err="1" smtClean="0"/>
              <a:t>eg</a:t>
            </a:r>
            <a:r>
              <a:rPr lang="en-GB" baseline="0" dirty="0" smtClean="0"/>
              <a:t>. Platinum loading which have a more restricted audience</a:t>
            </a:r>
            <a:endParaRPr lang="en-GB" dirty="0" smtClean="0"/>
          </a:p>
          <a:p>
            <a:pPr marL="0" indent="0">
              <a:buFontTx/>
              <a:buNone/>
              <a:defRPr/>
            </a:pPr>
            <a:r>
              <a:rPr lang="en-US" dirty="0" smtClean="0"/>
              <a:t>Web-based TEMONAS:</a:t>
            </a:r>
          </a:p>
          <a:p>
            <a:pPr marL="171450" indent="-171450">
              <a:buFontTx/>
              <a:buChar char="-"/>
              <a:defRPr/>
            </a:pPr>
            <a:r>
              <a:rPr lang="en-US" dirty="0" smtClean="0"/>
              <a:t>Exists and “functions” but not yet accessible to project </a:t>
            </a:r>
            <a:r>
              <a:rPr lang="en-US" dirty="0" err="1" smtClean="0"/>
              <a:t>co-ordinators</a:t>
            </a:r>
            <a:r>
              <a:rPr lang="en-US" dirty="0" smtClean="0"/>
              <a:t> for external data entry; working</a:t>
            </a:r>
            <a:r>
              <a:rPr lang="en-US" baseline="0" dirty="0" smtClean="0"/>
              <a:t> on setting up </a:t>
            </a:r>
            <a:r>
              <a:rPr lang="en-US" baseline="0" dirty="0" err="1" smtClean="0"/>
              <a:t>structre</a:t>
            </a:r>
            <a:r>
              <a:rPr lang="en-US" baseline="0" dirty="0" smtClean="0"/>
              <a:t> (objects/parameters) upon which data is to be entered and creating user accounts</a:t>
            </a:r>
            <a:r>
              <a:rPr lang="en-US" dirty="0" smtClean="0"/>
              <a:t> and </a:t>
            </a:r>
            <a:r>
              <a:rPr lang="en-US" b="0" dirty="0" smtClean="0"/>
              <a:t>access rights</a:t>
            </a:r>
          </a:p>
        </p:txBody>
      </p:sp>
      <p:sp>
        <p:nvSpPr>
          <p:cNvPr id="922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Tahoma" pitchFamily="34" charset="0"/>
                <a:ea typeface="ヒラギノ角ゴ Pro W3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itchFamily="34" charset="0"/>
                <a:ea typeface="ヒラギノ角ゴ Pro W3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itchFamily="34" charset="0"/>
                <a:ea typeface="ヒラギノ角ゴ Pro W3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itchFamily="34" charset="0"/>
                <a:ea typeface="ヒラギノ角ゴ Pro W3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itchFamily="34" charset="0"/>
                <a:ea typeface="ヒラギノ角ゴ Pro W3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D1C24"/>
              </a:buClr>
              <a:buFont typeface="Monotype Sorts" pitchFamily="2" charset="2"/>
              <a:defRPr>
                <a:solidFill>
                  <a:schemeClr val="tx1"/>
                </a:solidFill>
                <a:latin typeface="Tahoma" pitchFamily="34" charset="0"/>
                <a:ea typeface="ヒラギノ角ゴ Pro W3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D1C24"/>
              </a:buClr>
              <a:buFont typeface="Monotype Sorts" pitchFamily="2" charset="2"/>
              <a:defRPr>
                <a:solidFill>
                  <a:schemeClr val="tx1"/>
                </a:solidFill>
                <a:latin typeface="Tahoma" pitchFamily="34" charset="0"/>
                <a:ea typeface="ヒラギノ角ゴ Pro W3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D1C24"/>
              </a:buClr>
              <a:buFont typeface="Monotype Sorts" pitchFamily="2" charset="2"/>
              <a:defRPr>
                <a:solidFill>
                  <a:schemeClr val="tx1"/>
                </a:solidFill>
                <a:latin typeface="Tahoma" pitchFamily="34" charset="0"/>
                <a:ea typeface="ヒラギノ角ゴ Pro W3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D1C24"/>
              </a:buClr>
              <a:buFont typeface="Monotype Sorts" pitchFamily="2" charset="2"/>
              <a:defRPr>
                <a:solidFill>
                  <a:schemeClr val="tx1"/>
                </a:solidFill>
                <a:latin typeface="Tahoma" pitchFamily="34" charset="0"/>
                <a:ea typeface="ヒラギノ角ゴ Pro W3" charset="-128"/>
              </a:defRPr>
            </a:lvl9pPr>
          </a:lstStyle>
          <a:p>
            <a:fld id="{64BE7ECC-0EB8-4FB5-A94E-4CF75AB3DA5E}" type="slidenum">
              <a:rPr lang="en-GB" smtClean="0">
                <a:latin typeface="Arial" charset="0"/>
              </a:rPr>
              <a:pPr/>
              <a:t>8</a:t>
            </a:fld>
            <a:endParaRPr lang="en-GB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3373674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224EC32-AFA7-4A97-AB5F-C300DA861D01}" type="slidenum">
              <a:rPr lang="en-GB" smtClean="0"/>
              <a:pPr>
                <a:defRPr/>
              </a:pPr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395172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02D45C-BB6C-4CF2-A6EC-FFDC3BA1AEE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768353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BCD2B3-483E-4871-9FCB-D0E8E80D17F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738285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-98425"/>
            <a:ext cx="2057400" cy="622458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-98425"/>
            <a:ext cx="6019800" cy="622458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FCD942-478C-46B9-9D70-F3ED24A2E59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390068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67744" y="-1"/>
            <a:ext cx="6768752" cy="1044575"/>
          </a:xfrm>
        </p:spPr>
        <p:txBody>
          <a:bodyPr/>
          <a:lstStyle>
            <a:lvl1pPr>
              <a:defRPr sz="3600" b="1" i="0" baseline="0">
                <a:solidFill>
                  <a:srgbClr val="33CC33"/>
                </a:solidFill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916832"/>
            <a:ext cx="8856984" cy="4824536"/>
          </a:xfrm>
        </p:spPr>
        <p:txBody>
          <a:bodyPr/>
          <a:lstStyle>
            <a:lvl1pPr>
              <a:spcBef>
                <a:spcPts val="600"/>
              </a:spcBef>
              <a:spcAft>
                <a:spcPts val="600"/>
              </a:spcAft>
              <a:buClrTx/>
              <a:defRPr sz="2800" baseline="0">
                <a:solidFill>
                  <a:schemeClr val="tx1"/>
                </a:solidFill>
                <a:latin typeface="Calibri" pitchFamily="34" charset="0"/>
              </a:defRPr>
            </a:lvl1pPr>
            <a:lvl2pPr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defRPr sz="2400" baseline="0">
                <a:solidFill>
                  <a:schemeClr val="accent1"/>
                </a:solidFill>
                <a:latin typeface="Calibri" pitchFamily="34" charset="0"/>
              </a:defRPr>
            </a:lvl2pPr>
            <a:lvl3pPr>
              <a:defRPr sz="2000" baseline="0">
                <a:latin typeface="Calibri" pitchFamily="34" charset="0"/>
              </a:defRPr>
            </a:lvl3pPr>
            <a:lvl4pPr>
              <a:defRPr baseline="0">
                <a:latin typeface="Calibri" pitchFamily="34" charset="0"/>
              </a:defRPr>
            </a:lvl4pPr>
            <a:lvl5pPr>
              <a:defRPr baseline="0">
                <a:latin typeface="Calibri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84819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06293E-E416-403E-950D-61F3C30BAFA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71735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425700"/>
            <a:ext cx="4038600" cy="37004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425700"/>
            <a:ext cx="4038600" cy="37004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6915A7-3FA4-4DB9-809F-167F8193367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093748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F4D8E6-3613-49E0-B6DF-B37A87F3523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10897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AE0FF9-96B1-4270-80A7-3A8D1EAAC10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063728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41500B-C91A-4048-81B5-240954DD720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988691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7F3001-CB3B-49D1-9D5F-2B178D58516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33665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DEAE87-9945-4997-963D-F025620708D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409074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7" descr="FCH JU - Power Point2.jpg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auto">
          <a:xfrm>
            <a:off x="1209675" y="-98425"/>
            <a:ext cx="7477125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fr-FR" smtClean="0"/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2425700"/>
            <a:ext cx="8229600" cy="3700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spcBef>
                <a:spcPct val="0"/>
              </a:spcBef>
              <a:buClrTx/>
              <a:buFontTx/>
              <a:buNone/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spcBef>
                <a:spcPct val="0"/>
              </a:spcBef>
              <a:buClrTx/>
              <a:buFontTx/>
              <a:buNone/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spcBef>
                <a:spcPct val="0"/>
              </a:spcBef>
              <a:buClrTx/>
              <a:buFontTx/>
              <a:buNone/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fld id="{6F1A933C-F7DE-471B-9318-116E9CF53D9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7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marL="342900" indent="-342900" algn="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bg2"/>
          </a:solidFill>
          <a:latin typeface="+mj-lt"/>
          <a:ea typeface="+mj-ea"/>
          <a:cs typeface="+mj-cs"/>
        </a:defRPr>
      </a:lvl1pPr>
      <a:lvl2pPr marL="342900" indent="-342900" algn="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bg2"/>
          </a:solidFill>
          <a:latin typeface="Arial" charset="0"/>
          <a:ea typeface="ヒラギノ角ゴ Pro W3" charset="-128"/>
          <a:cs typeface="Arial" charset="0"/>
        </a:defRPr>
      </a:lvl2pPr>
      <a:lvl3pPr marL="342900" indent="-342900" algn="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bg2"/>
          </a:solidFill>
          <a:latin typeface="Arial" charset="0"/>
          <a:ea typeface="ヒラギノ角ゴ Pro W3" charset="-128"/>
          <a:cs typeface="Arial" charset="0"/>
        </a:defRPr>
      </a:lvl3pPr>
      <a:lvl4pPr marL="342900" indent="-342900" algn="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bg2"/>
          </a:solidFill>
          <a:latin typeface="Arial" charset="0"/>
          <a:ea typeface="ヒラギノ角ゴ Pro W3" charset="-128"/>
          <a:cs typeface="Arial" charset="0"/>
        </a:defRPr>
      </a:lvl4pPr>
      <a:lvl5pPr marL="342900" indent="-342900" algn="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bg2"/>
          </a:solidFill>
          <a:latin typeface="Arial" charset="0"/>
          <a:ea typeface="ヒラギノ角ゴ Pro W3" charset="-128"/>
          <a:cs typeface="Arial" charset="0"/>
        </a:defRPr>
      </a:lvl5pPr>
      <a:lvl6pPr marL="800100" indent="-342900" algn="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bg2"/>
          </a:solidFill>
          <a:latin typeface="Arial" charset="0"/>
          <a:ea typeface="ヒラギノ角ゴ Pro W3" charset="-128"/>
          <a:cs typeface="Arial" charset="0"/>
        </a:defRPr>
      </a:lvl6pPr>
      <a:lvl7pPr marL="1257300" indent="-342900" algn="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bg2"/>
          </a:solidFill>
          <a:latin typeface="Arial" charset="0"/>
          <a:ea typeface="ヒラギノ角ゴ Pro W3" charset="-128"/>
          <a:cs typeface="Arial" charset="0"/>
        </a:defRPr>
      </a:lvl7pPr>
      <a:lvl8pPr marL="1714500" indent="-342900" algn="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bg2"/>
          </a:solidFill>
          <a:latin typeface="Arial" charset="0"/>
          <a:ea typeface="ヒラギノ角ゴ Pro W3" charset="-128"/>
          <a:cs typeface="Arial" charset="0"/>
        </a:defRPr>
      </a:lvl8pPr>
      <a:lvl9pPr marL="2171700" indent="-342900" algn="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bg2"/>
          </a:solidFill>
          <a:latin typeface="Arial" charset="0"/>
          <a:ea typeface="ヒラギノ角ゴ Pro W3" charset="-128"/>
          <a:cs typeface="Arial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Clr>
          <a:srgbClr val="194C84"/>
        </a:buClr>
        <a:buFont typeface="Arial" charset="0"/>
        <a:buChar char="•"/>
        <a:defRPr sz="3200">
          <a:solidFill>
            <a:srgbClr val="194C84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Clr>
          <a:srgbClr val="008000"/>
        </a:buClr>
        <a:buFont typeface="Arial" charset="0"/>
        <a:buChar char="–"/>
        <a:defRPr sz="2800">
          <a:solidFill>
            <a:srgbClr val="008000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mailto:suzanne.shaw@fch.europa.eu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3"/>
          <p:cNvSpPr>
            <a:spLocks noGrp="1"/>
          </p:cNvSpPr>
          <p:nvPr>
            <p:ph type="body" idx="1"/>
          </p:nvPr>
        </p:nvSpPr>
        <p:spPr>
          <a:xfrm>
            <a:off x="179388" y="1916113"/>
            <a:ext cx="8856662" cy="4826000"/>
          </a:xfrm>
        </p:spPr>
        <p:txBody>
          <a:bodyPr/>
          <a:lstStyle/>
          <a:p>
            <a:endParaRPr lang="en-US" smtClean="0"/>
          </a:p>
        </p:txBody>
      </p:sp>
      <p:pic>
        <p:nvPicPr>
          <p:cNvPr id="3075" name="Picture 3" descr="FCH JU - Power Point 01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938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6" name="Rectangle 7"/>
          <p:cNvSpPr>
            <a:spLocks noChangeArrowheads="1"/>
          </p:cNvSpPr>
          <p:nvPr/>
        </p:nvSpPr>
        <p:spPr bwMode="auto">
          <a:xfrm>
            <a:off x="539750" y="6591300"/>
            <a:ext cx="168910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GB" sz="1200" b="1">
                <a:solidFill>
                  <a:srgbClr val="0000FF"/>
                </a:solidFill>
                <a:latin typeface="Arial" charset="0"/>
              </a:rPr>
              <a:t>http://www.fch-ju.eu/</a:t>
            </a:r>
          </a:p>
        </p:txBody>
      </p:sp>
      <p:sp>
        <p:nvSpPr>
          <p:cNvPr id="3077" name="Text Box 8"/>
          <p:cNvSpPr txBox="1">
            <a:spLocks noChangeArrowheads="1"/>
          </p:cNvSpPr>
          <p:nvPr/>
        </p:nvSpPr>
        <p:spPr bwMode="auto">
          <a:xfrm>
            <a:off x="611188" y="3640138"/>
            <a:ext cx="8424862" cy="13760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82589" tIns="41294" rIns="82589" bIns="41294">
            <a:spAutoFit/>
          </a:bodyPr>
          <a:lstStyle>
            <a:lvl1pPr defTabSz="825500">
              <a:defRPr>
                <a:solidFill>
                  <a:schemeClr val="tx1"/>
                </a:solidFill>
                <a:latin typeface="Tahoma" pitchFamily="34" charset="0"/>
                <a:ea typeface="ヒラギノ角ゴ Pro W3" charset="-128"/>
              </a:defRPr>
            </a:lvl1pPr>
            <a:lvl2pPr marL="742950" indent="-285750" defTabSz="825500">
              <a:defRPr>
                <a:solidFill>
                  <a:schemeClr val="tx1"/>
                </a:solidFill>
                <a:latin typeface="Tahoma" pitchFamily="34" charset="0"/>
                <a:ea typeface="ヒラギノ角ゴ Pro W3" charset="-128"/>
              </a:defRPr>
            </a:lvl2pPr>
            <a:lvl3pPr marL="1143000" indent="-228600" defTabSz="825500">
              <a:defRPr>
                <a:solidFill>
                  <a:schemeClr val="tx1"/>
                </a:solidFill>
                <a:latin typeface="Tahoma" pitchFamily="34" charset="0"/>
                <a:ea typeface="ヒラギノ角ゴ Pro W3" charset="-128"/>
              </a:defRPr>
            </a:lvl3pPr>
            <a:lvl4pPr marL="1600200" indent="-228600" defTabSz="825500">
              <a:defRPr>
                <a:solidFill>
                  <a:schemeClr val="tx1"/>
                </a:solidFill>
                <a:latin typeface="Tahoma" pitchFamily="34" charset="0"/>
                <a:ea typeface="ヒラギノ角ゴ Pro W3" charset="-128"/>
              </a:defRPr>
            </a:lvl4pPr>
            <a:lvl5pPr marL="2057400" indent="-228600" defTabSz="825500">
              <a:defRPr>
                <a:solidFill>
                  <a:schemeClr val="tx1"/>
                </a:solidFill>
                <a:latin typeface="Tahoma" pitchFamily="34" charset="0"/>
                <a:ea typeface="ヒラギノ角ゴ Pro W3" charset="-128"/>
              </a:defRPr>
            </a:lvl5pPr>
            <a:lvl6pPr marL="2514600" indent="-228600" defTabSz="8255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D1C24"/>
              </a:buClr>
              <a:buFont typeface="Monotype Sorts" pitchFamily="2" charset="2"/>
              <a:defRPr>
                <a:solidFill>
                  <a:schemeClr val="tx1"/>
                </a:solidFill>
                <a:latin typeface="Tahoma" pitchFamily="34" charset="0"/>
                <a:ea typeface="ヒラギノ角ゴ Pro W3" charset="-128"/>
              </a:defRPr>
            </a:lvl6pPr>
            <a:lvl7pPr marL="2971800" indent="-228600" defTabSz="8255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D1C24"/>
              </a:buClr>
              <a:buFont typeface="Monotype Sorts" pitchFamily="2" charset="2"/>
              <a:defRPr>
                <a:solidFill>
                  <a:schemeClr val="tx1"/>
                </a:solidFill>
                <a:latin typeface="Tahoma" pitchFamily="34" charset="0"/>
                <a:ea typeface="ヒラギノ角ゴ Pro W3" charset="-128"/>
              </a:defRPr>
            </a:lvl7pPr>
            <a:lvl8pPr marL="3429000" indent="-228600" defTabSz="8255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D1C24"/>
              </a:buClr>
              <a:buFont typeface="Monotype Sorts" pitchFamily="2" charset="2"/>
              <a:defRPr>
                <a:solidFill>
                  <a:schemeClr val="tx1"/>
                </a:solidFill>
                <a:latin typeface="Tahoma" pitchFamily="34" charset="0"/>
                <a:ea typeface="ヒラギノ角ゴ Pro W3" charset="-128"/>
              </a:defRPr>
            </a:lvl8pPr>
            <a:lvl9pPr marL="3886200" indent="-228600" defTabSz="8255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D1C24"/>
              </a:buClr>
              <a:buFont typeface="Monotype Sorts" pitchFamily="2" charset="2"/>
              <a:defRPr>
                <a:solidFill>
                  <a:schemeClr val="tx1"/>
                </a:solidFill>
                <a:latin typeface="Tahoma" pitchFamily="34" charset="0"/>
                <a:ea typeface="ヒラギノ角ゴ Pro W3" charset="-128"/>
              </a:defRPr>
            </a:lvl9pPr>
          </a:lstStyle>
          <a:p>
            <a:pPr algn="ctr">
              <a:spcBef>
                <a:spcPct val="0"/>
              </a:spcBef>
              <a:buClrTx/>
              <a:buFontTx/>
              <a:buNone/>
            </a:pPr>
            <a:r>
              <a:rPr lang="en-US" sz="3200" b="1" dirty="0" smtClean="0">
                <a:solidFill>
                  <a:srgbClr val="034EA2"/>
                </a:solidFill>
                <a:latin typeface="Calibri" pitchFamily="34" charset="0"/>
                <a:cs typeface="Times New Roman" pitchFamily="18" charset="0"/>
              </a:rPr>
              <a:t>Knowledge Management</a:t>
            </a:r>
            <a:endParaRPr lang="en-US" sz="2800" b="1" dirty="0">
              <a:solidFill>
                <a:srgbClr val="034EA2"/>
              </a:solidFill>
              <a:latin typeface="Calibri" pitchFamily="34" charset="0"/>
              <a:cs typeface="Times New Roman" pitchFamily="18" charset="0"/>
            </a:endParaRPr>
          </a:p>
          <a:p>
            <a:pPr algn="ctr">
              <a:spcBef>
                <a:spcPct val="0"/>
              </a:spcBef>
              <a:buClrTx/>
              <a:buFontTx/>
              <a:buNone/>
            </a:pPr>
            <a:endParaRPr lang="en-US" sz="2800" b="1" dirty="0">
              <a:solidFill>
                <a:srgbClr val="034EA2"/>
              </a:solidFill>
              <a:latin typeface="Calibri" pitchFamily="34" charset="0"/>
              <a:cs typeface="Times New Roman" pitchFamily="18" charset="0"/>
            </a:endParaRPr>
          </a:p>
          <a:p>
            <a:pPr algn="ctr">
              <a:spcBef>
                <a:spcPct val="0"/>
              </a:spcBef>
              <a:buClrTx/>
              <a:buFontTx/>
              <a:buNone/>
            </a:pPr>
            <a:r>
              <a:rPr lang="en-GB" sz="2400" b="1" dirty="0" smtClean="0">
                <a:solidFill>
                  <a:srgbClr val="034EA2"/>
                </a:solidFill>
                <a:latin typeface="Calibri" pitchFamily="34" charset="0"/>
              </a:rPr>
              <a:t>Info Days, 10 July 2014</a:t>
            </a:r>
            <a:endParaRPr lang="en-US" sz="2400" b="1" dirty="0">
              <a:solidFill>
                <a:srgbClr val="034EA2"/>
              </a:solidFill>
              <a:latin typeface="Calibri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en-US" dirty="0" smtClean="0"/>
          </a:p>
          <a:p>
            <a:pPr marL="0" indent="0" algn="ctr">
              <a:buNone/>
            </a:pPr>
            <a:endParaRPr lang="en-US" dirty="0"/>
          </a:p>
          <a:p>
            <a:pPr marL="0" indent="0" algn="ctr">
              <a:buNone/>
            </a:pPr>
            <a:r>
              <a:rPr lang="en-US" sz="4000" dirty="0" smtClean="0"/>
              <a:t>Extra slides</a:t>
            </a:r>
          </a:p>
        </p:txBody>
      </p:sp>
    </p:spTree>
    <p:extLst>
      <p:ext uri="{BB962C8B-B14F-4D97-AF65-F5344CB8AC3E}">
        <p14:creationId xmlns:p14="http://schemas.microsoft.com/office/powerpoint/2010/main" val="3968946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  <a:solidFill>
            <a:schemeClr val="bg1"/>
          </a:solidFill>
        </p:spPr>
        <p:txBody>
          <a:bodyPr/>
          <a:lstStyle/>
          <a:p>
            <a:pPr marL="0" indent="0" algn="ctr">
              <a:buNone/>
            </a:pPr>
            <a:endParaRPr lang="en-GB" dirty="0" smtClean="0"/>
          </a:p>
          <a:p>
            <a:pPr marL="0" indent="0" algn="ctr">
              <a:buNone/>
            </a:pPr>
            <a:r>
              <a:rPr lang="en-GB" b="1" dirty="0" smtClean="0"/>
              <a:t>FCH JU Knowledge Management Process</a:t>
            </a:r>
            <a:endParaRPr lang="nl-BE" b="1" dirty="0"/>
          </a:p>
        </p:txBody>
      </p:sp>
      <p:sp>
        <p:nvSpPr>
          <p:cNvPr id="4" name="TextBox 3"/>
          <p:cNvSpPr txBox="1"/>
          <p:nvPr/>
        </p:nvSpPr>
        <p:spPr bwMode="auto">
          <a:xfrm>
            <a:off x="3249613" y="2995612"/>
            <a:ext cx="1656917" cy="2947987"/>
          </a:xfrm>
          <a:prstGeom prst="rect">
            <a:avLst/>
          </a:prstGeom>
          <a:solidFill>
            <a:srgbClr val="CCECFF"/>
          </a:solidFill>
          <a:ln>
            <a:noFill/>
          </a:ln>
        </p:spPr>
        <p:txBody>
          <a:bodyPr/>
          <a:lstStyle/>
          <a:p>
            <a:pPr algn="ctr">
              <a:defRPr/>
            </a:pPr>
            <a:endParaRPr lang="en-GB" sz="1200" b="1" dirty="0">
              <a:solidFill>
                <a:srgbClr val="00B050"/>
              </a:solidFill>
              <a:latin typeface="Calibri" pitchFamily="34" charset="0"/>
            </a:endParaRPr>
          </a:p>
          <a:p>
            <a:pPr algn="ctr">
              <a:defRPr/>
            </a:pPr>
            <a:endParaRPr lang="en-GB" sz="1200" b="1" dirty="0">
              <a:solidFill>
                <a:srgbClr val="00B050"/>
              </a:solidFill>
              <a:latin typeface="Calibri" pitchFamily="34" charset="0"/>
            </a:endParaRPr>
          </a:p>
          <a:p>
            <a:pPr algn="ctr">
              <a:defRPr/>
            </a:pPr>
            <a:endParaRPr lang="en-GB" sz="1200" b="1" dirty="0">
              <a:solidFill>
                <a:srgbClr val="00B050"/>
              </a:solidFill>
              <a:latin typeface="Calibri" pitchFamily="34" charset="0"/>
            </a:endParaRPr>
          </a:p>
          <a:p>
            <a:pPr algn="ctr">
              <a:defRPr/>
            </a:pPr>
            <a:r>
              <a:rPr lang="en-GB" sz="1200" b="1" dirty="0">
                <a:solidFill>
                  <a:schemeClr val="bg1">
                    <a:lumMod val="50000"/>
                  </a:schemeClr>
                </a:solidFill>
                <a:latin typeface="Calibri" pitchFamily="34" charset="0"/>
              </a:rPr>
              <a:t>Clean Room</a:t>
            </a:r>
          </a:p>
          <a:p>
            <a:pPr algn="ctr">
              <a:defRPr/>
            </a:pPr>
            <a:r>
              <a:rPr lang="en-GB" sz="1200" b="1" dirty="0">
                <a:solidFill>
                  <a:schemeClr val="bg1">
                    <a:lumMod val="50000"/>
                  </a:schemeClr>
                </a:solidFill>
                <a:latin typeface="Calibri" pitchFamily="34" charset="0"/>
              </a:rPr>
              <a:t>Project monitoring</a:t>
            </a:r>
          </a:p>
          <a:p>
            <a:pPr algn="ctr">
              <a:defRPr/>
            </a:pPr>
            <a:r>
              <a:rPr lang="en-GB" sz="1200" b="1" dirty="0">
                <a:solidFill>
                  <a:schemeClr val="bg1">
                    <a:lumMod val="50000"/>
                  </a:schemeClr>
                </a:solidFill>
                <a:latin typeface="Calibri" pitchFamily="34" charset="0"/>
              </a:rPr>
              <a:t>Portfolio monitoring</a:t>
            </a:r>
          </a:p>
          <a:p>
            <a:pPr algn="ctr">
              <a:defRPr/>
            </a:pPr>
            <a:r>
              <a:rPr lang="en-GB" sz="1200" b="1" dirty="0">
                <a:solidFill>
                  <a:schemeClr val="bg1">
                    <a:lumMod val="50000"/>
                  </a:schemeClr>
                </a:solidFill>
                <a:latin typeface="Calibri" pitchFamily="34" charset="0"/>
              </a:rPr>
              <a:t>Analysis &amp; Interpretation</a:t>
            </a:r>
          </a:p>
          <a:p>
            <a:pPr algn="ctr">
              <a:defRPr/>
            </a:pPr>
            <a:r>
              <a:rPr lang="en-GB" sz="1200" b="1" dirty="0">
                <a:solidFill>
                  <a:schemeClr val="bg1">
                    <a:lumMod val="50000"/>
                  </a:schemeClr>
                </a:solidFill>
                <a:latin typeface="Calibri" pitchFamily="34" charset="0"/>
              </a:rPr>
              <a:t>Consolidation</a:t>
            </a:r>
          </a:p>
          <a:p>
            <a:pPr algn="ctr">
              <a:defRPr/>
            </a:pPr>
            <a:r>
              <a:rPr lang="en-GB" sz="1200" b="1" dirty="0">
                <a:solidFill>
                  <a:schemeClr val="bg1">
                    <a:lumMod val="50000"/>
                  </a:schemeClr>
                </a:solidFill>
                <a:latin typeface="Calibri" pitchFamily="34" charset="0"/>
              </a:rPr>
              <a:t>Reports, Presentations</a:t>
            </a:r>
            <a:r>
              <a:rPr lang="en-GB" sz="1200" b="1" dirty="0">
                <a:solidFill>
                  <a:srgbClr val="00B050"/>
                </a:solidFill>
                <a:latin typeface="Calibri" pitchFamily="34" charset="0"/>
              </a:rPr>
              <a:t/>
            </a:r>
            <a:br>
              <a:rPr lang="en-GB" sz="1200" b="1" dirty="0">
                <a:solidFill>
                  <a:srgbClr val="00B050"/>
                </a:solidFill>
                <a:latin typeface="Calibri" pitchFamily="34" charset="0"/>
              </a:rPr>
            </a:br>
            <a:endParaRPr lang="nl-BE" sz="1200" b="1" dirty="0">
              <a:solidFill>
                <a:srgbClr val="00B050"/>
              </a:solidFill>
              <a:latin typeface="Calibri" pitchFamily="34" charset="0"/>
            </a:endParaRPr>
          </a:p>
        </p:txBody>
      </p:sp>
      <p:sp>
        <p:nvSpPr>
          <p:cNvPr id="5" name="TextBox 4"/>
          <p:cNvSpPr txBox="1"/>
          <p:nvPr/>
        </p:nvSpPr>
        <p:spPr bwMode="auto">
          <a:xfrm>
            <a:off x="1260475" y="1814513"/>
            <a:ext cx="1263650" cy="1268412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txBody>
          <a:bodyPr/>
          <a:lstStyle/>
          <a:p>
            <a:pPr algn="ctr">
              <a:defRPr/>
            </a:pPr>
            <a:endParaRPr lang="en-GB" sz="1600" b="1" dirty="0">
              <a:solidFill>
                <a:srgbClr val="00B050"/>
              </a:solidFill>
              <a:latin typeface="Calibri" pitchFamily="34" charset="0"/>
            </a:endParaRPr>
          </a:p>
          <a:p>
            <a:pPr algn="ctr">
              <a:defRPr/>
            </a:pPr>
            <a:endParaRPr lang="en-GB" sz="1600" b="1" dirty="0">
              <a:solidFill>
                <a:srgbClr val="00B050"/>
              </a:solidFill>
              <a:latin typeface="Calibri" pitchFamily="34" charset="0"/>
            </a:endParaRPr>
          </a:p>
          <a:p>
            <a:pPr algn="ctr">
              <a:defRPr/>
            </a:pPr>
            <a:endParaRPr lang="en-GB" sz="1600" b="1" dirty="0">
              <a:solidFill>
                <a:srgbClr val="00B050"/>
              </a:solidFill>
              <a:latin typeface="Calibri" pitchFamily="34" charset="0"/>
            </a:endParaRPr>
          </a:p>
          <a:p>
            <a:pPr algn="ctr">
              <a:spcBef>
                <a:spcPts val="0"/>
              </a:spcBef>
              <a:defRPr/>
            </a:pPr>
            <a:endParaRPr lang="en-GB" sz="1600" b="1" dirty="0">
              <a:solidFill>
                <a:schemeClr val="accent3">
                  <a:lumMod val="50000"/>
                </a:schemeClr>
              </a:solidFill>
              <a:latin typeface="Calibri" pitchFamily="34" charset="0"/>
            </a:endParaRPr>
          </a:p>
        </p:txBody>
      </p:sp>
      <p:sp>
        <p:nvSpPr>
          <p:cNvPr id="6" name="TextBox 5"/>
          <p:cNvSpPr txBox="1"/>
          <p:nvPr/>
        </p:nvSpPr>
        <p:spPr bwMode="auto">
          <a:xfrm>
            <a:off x="107950" y="1814042"/>
            <a:ext cx="1152149" cy="1268647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txBody>
          <a:bodyPr vert="vert270"/>
          <a:lstStyle/>
          <a:p>
            <a:pPr algn="ctr">
              <a:spcBef>
                <a:spcPts val="0"/>
              </a:spcBef>
              <a:defRPr/>
            </a:pPr>
            <a:endParaRPr lang="en-GB" sz="1600" b="1" dirty="0">
              <a:solidFill>
                <a:srgbClr val="00B050"/>
              </a:solidFill>
              <a:latin typeface="Calibri" pitchFamily="34" charset="0"/>
            </a:endParaRPr>
          </a:p>
          <a:p>
            <a:pPr algn="ctr">
              <a:spcBef>
                <a:spcPts val="0"/>
              </a:spcBef>
              <a:defRPr/>
            </a:pPr>
            <a:r>
              <a:rPr lang="en-GB" sz="1400" b="1" dirty="0">
                <a:solidFill>
                  <a:schemeClr val="bg1"/>
                </a:solidFill>
                <a:latin typeface="Calibri" pitchFamily="34" charset="0"/>
              </a:rPr>
              <a:t>Confidential</a:t>
            </a:r>
          </a:p>
        </p:txBody>
      </p:sp>
      <p:sp>
        <p:nvSpPr>
          <p:cNvPr id="7" name="TextBox 11"/>
          <p:cNvSpPr txBox="1">
            <a:spLocks noChangeArrowheads="1"/>
          </p:cNvSpPr>
          <p:nvPr/>
        </p:nvSpPr>
        <p:spPr bwMode="auto">
          <a:xfrm>
            <a:off x="107950" y="1444625"/>
            <a:ext cx="2415728" cy="369417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Tahoma" pitchFamily="34" charset="0"/>
                <a:ea typeface="ヒラギノ角ゴ Pro W3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itchFamily="34" charset="0"/>
                <a:ea typeface="ヒラギノ角ゴ Pro W3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itchFamily="34" charset="0"/>
                <a:ea typeface="ヒラギノ角ゴ Pro W3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itchFamily="34" charset="0"/>
                <a:ea typeface="ヒラギノ角ゴ Pro W3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itchFamily="34" charset="0"/>
                <a:ea typeface="ヒラギノ角ゴ Pro W3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D1C24"/>
              </a:buClr>
              <a:buFont typeface="Monotype Sorts" pitchFamily="2" charset="2"/>
              <a:defRPr>
                <a:solidFill>
                  <a:schemeClr val="tx1"/>
                </a:solidFill>
                <a:latin typeface="Tahoma" pitchFamily="34" charset="0"/>
                <a:ea typeface="ヒラギノ角ゴ Pro W3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D1C24"/>
              </a:buClr>
              <a:buFont typeface="Monotype Sorts" pitchFamily="2" charset="2"/>
              <a:defRPr>
                <a:solidFill>
                  <a:schemeClr val="tx1"/>
                </a:solidFill>
                <a:latin typeface="Tahoma" pitchFamily="34" charset="0"/>
                <a:ea typeface="ヒラギノ角ゴ Pro W3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D1C24"/>
              </a:buClr>
              <a:buFont typeface="Monotype Sorts" pitchFamily="2" charset="2"/>
              <a:defRPr>
                <a:solidFill>
                  <a:schemeClr val="tx1"/>
                </a:solidFill>
                <a:latin typeface="Tahoma" pitchFamily="34" charset="0"/>
                <a:ea typeface="ヒラギノ角ゴ Pro W3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D1C24"/>
              </a:buClr>
              <a:buFont typeface="Monotype Sorts" pitchFamily="2" charset="2"/>
              <a:defRPr>
                <a:solidFill>
                  <a:schemeClr val="tx1"/>
                </a:solidFill>
                <a:latin typeface="Tahoma" pitchFamily="34" charset="0"/>
                <a:ea typeface="ヒラギノ角ゴ Pro W3" charset="-128"/>
              </a:defRPr>
            </a:lvl9pPr>
          </a:lstStyle>
          <a:p>
            <a:pPr algn="ctr"/>
            <a:r>
              <a:rPr lang="en-GB" sz="1600" b="1">
                <a:solidFill>
                  <a:schemeClr val="bg1"/>
                </a:solidFill>
                <a:latin typeface="Calibri" pitchFamily="34" charset="0"/>
              </a:rPr>
              <a:t>In-house</a:t>
            </a:r>
            <a:endParaRPr lang="nl-BE" sz="1600" b="1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684025" y="2627525"/>
            <a:ext cx="1224158" cy="369417"/>
          </a:xfrm>
          <a:prstGeom prst="rect">
            <a:avLst/>
          </a:prstGeom>
          <a:solidFill>
            <a:srgbClr val="99CC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ahoma" pitchFamily="34" charset="0"/>
                <a:ea typeface="ヒラギノ角ゴ Pro W3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itchFamily="34" charset="0"/>
                <a:ea typeface="ヒラギノ角ゴ Pro W3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itchFamily="34" charset="0"/>
                <a:ea typeface="ヒラギノ角ゴ Pro W3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itchFamily="34" charset="0"/>
                <a:ea typeface="ヒラギノ角ゴ Pro W3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itchFamily="34" charset="0"/>
                <a:ea typeface="ヒラギノ角ゴ Pro W3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D1C24"/>
              </a:buClr>
              <a:buFont typeface="Monotype Sorts" pitchFamily="2" charset="2"/>
              <a:defRPr>
                <a:solidFill>
                  <a:schemeClr val="tx1"/>
                </a:solidFill>
                <a:latin typeface="Tahoma" pitchFamily="34" charset="0"/>
                <a:ea typeface="ヒラギノ角ゴ Pro W3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D1C24"/>
              </a:buClr>
              <a:buFont typeface="Monotype Sorts" pitchFamily="2" charset="2"/>
              <a:defRPr>
                <a:solidFill>
                  <a:schemeClr val="tx1"/>
                </a:solidFill>
                <a:latin typeface="Tahoma" pitchFamily="34" charset="0"/>
                <a:ea typeface="ヒラギノ角ゴ Pro W3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D1C24"/>
              </a:buClr>
              <a:buFont typeface="Monotype Sorts" pitchFamily="2" charset="2"/>
              <a:defRPr>
                <a:solidFill>
                  <a:schemeClr val="tx1"/>
                </a:solidFill>
                <a:latin typeface="Tahoma" pitchFamily="34" charset="0"/>
                <a:ea typeface="ヒラギノ角ゴ Pro W3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D1C24"/>
              </a:buClr>
              <a:buFont typeface="Monotype Sorts" pitchFamily="2" charset="2"/>
              <a:defRPr>
                <a:solidFill>
                  <a:schemeClr val="tx1"/>
                </a:solidFill>
                <a:latin typeface="Tahoma" pitchFamily="34" charset="0"/>
                <a:ea typeface="ヒラギノ角ゴ Pro W3" charset="-128"/>
              </a:defRPr>
            </a:lvl9pPr>
          </a:lstStyle>
          <a:p>
            <a:pPr algn="ctr"/>
            <a:r>
              <a:rPr lang="en-GB" b="1">
                <a:solidFill>
                  <a:srgbClr val="0066CC"/>
                </a:solidFill>
                <a:latin typeface="Calibri" pitchFamily="34" charset="0"/>
              </a:rPr>
              <a:t>Projects</a:t>
            </a:r>
            <a:endParaRPr lang="nl-BE" b="1">
              <a:solidFill>
                <a:srgbClr val="0066CC"/>
              </a:solidFill>
              <a:latin typeface="Calibri" pitchFamily="34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1332108" y="1895604"/>
            <a:ext cx="1119561" cy="369417"/>
          </a:xfrm>
          <a:prstGeom prst="rect">
            <a:avLst/>
          </a:prstGeom>
          <a:solidFill>
            <a:srgbClr val="99CC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ahoma" pitchFamily="34" charset="0"/>
                <a:ea typeface="ヒラギノ角ゴ Pro W3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itchFamily="34" charset="0"/>
                <a:ea typeface="ヒラギノ角ゴ Pro W3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itchFamily="34" charset="0"/>
                <a:ea typeface="ヒラギノ角ゴ Pro W3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itchFamily="34" charset="0"/>
                <a:ea typeface="ヒラギノ角ゴ Pro W3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itchFamily="34" charset="0"/>
                <a:ea typeface="ヒラギノ角ゴ Pro W3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D1C24"/>
              </a:buClr>
              <a:buFont typeface="Monotype Sorts" pitchFamily="2" charset="2"/>
              <a:defRPr>
                <a:solidFill>
                  <a:schemeClr val="tx1"/>
                </a:solidFill>
                <a:latin typeface="Tahoma" pitchFamily="34" charset="0"/>
                <a:ea typeface="ヒラギノ角ゴ Pro W3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D1C24"/>
              </a:buClr>
              <a:buFont typeface="Monotype Sorts" pitchFamily="2" charset="2"/>
              <a:defRPr>
                <a:solidFill>
                  <a:schemeClr val="tx1"/>
                </a:solidFill>
                <a:latin typeface="Tahoma" pitchFamily="34" charset="0"/>
                <a:ea typeface="ヒラギノ角ゴ Pro W3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D1C24"/>
              </a:buClr>
              <a:buFont typeface="Monotype Sorts" pitchFamily="2" charset="2"/>
              <a:defRPr>
                <a:solidFill>
                  <a:schemeClr val="tx1"/>
                </a:solidFill>
                <a:latin typeface="Tahoma" pitchFamily="34" charset="0"/>
                <a:ea typeface="ヒラギノ角ゴ Pro W3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D1C24"/>
              </a:buClr>
              <a:buFont typeface="Monotype Sorts" pitchFamily="2" charset="2"/>
              <a:defRPr>
                <a:solidFill>
                  <a:schemeClr val="tx1"/>
                </a:solidFill>
                <a:latin typeface="Tahoma" pitchFamily="34" charset="0"/>
                <a:ea typeface="ヒラギノ角ゴ Pro W3" charset="-128"/>
              </a:defRPr>
            </a:lvl9pPr>
          </a:lstStyle>
          <a:p>
            <a:pPr algn="ctr"/>
            <a:r>
              <a:rPr lang="en-GB" b="1">
                <a:solidFill>
                  <a:srgbClr val="0066CC"/>
                </a:solidFill>
                <a:latin typeface="Calibri" pitchFamily="34" charset="0"/>
              </a:rPr>
              <a:t>Studies</a:t>
            </a:r>
            <a:endParaRPr lang="nl-BE" b="1">
              <a:solidFill>
                <a:srgbClr val="0066CC"/>
              </a:solidFill>
              <a:latin typeface="Calibri" pitchFamily="34" charset="0"/>
            </a:endParaRP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3473420" y="3068967"/>
            <a:ext cx="1224158" cy="591067"/>
          </a:xfrm>
          <a:prstGeom prst="rect">
            <a:avLst/>
          </a:prstGeom>
          <a:solidFill>
            <a:srgbClr val="99CC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ahoma" pitchFamily="34" charset="0"/>
                <a:ea typeface="ヒラギノ角ゴ Pro W3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itchFamily="34" charset="0"/>
                <a:ea typeface="ヒラギノ角ゴ Pro W3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itchFamily="34" charset="0"/>
                <a:ea typeface="ヒラギノ角ゴ Pro W3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itchFamily="34" charset="0"/>
                <a:ea typeface="ヒラギノ角ゴ Pro W3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itchFamily="34" charset="0"/>
                <a:ea typeface="ヒラギノ角ゴ Pro W3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D1C24"/>
              </a:buClr>
              <a:buFont typeface="Monotype Sorts" pitchFamily="2" charset="2"/>
              <a:defRPr>
                <a:solidFill>
                  <a:schemeClr val="tx1"/>
                </a:solidFill>
                <a:latin typeface="Tahoma" pitchFamily="34" charset="0"/>
                <a:ea typeface="ヒラギノ角ゴ Pro W3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D1C24"/>
              </a:buClr>
              <a:buFont typeface="Monotype Sorts" pitchFamily="2" charset="2"/>
              <a:defRPr>
                <a:solidFill>
                  <a:schemeClr val="tx1"/>
                </a:solidFill>
                <a:latin typeface="Tahoma" pitchFamily="34" charset="0"/>
                <a:ea typeface="ヒラギノ角ゴ Pro W3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D1C24"/>
              </a:buClr>
              <a:buFont typeface="Monotype Sorts" pitchFamily="2" charset="2"/>
              <a:defRPr>
                <a:solidFill>
                  <a:schemeClr val="tx1"/>
                </a:solidFill>
                <a:latin typeface="Tahoma" pitchFamily="34" charset="0"/>
                <a:ea typeface="ヒラギノ角ゴ Pro W3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D1C24"/>
              </a:buClr>
              <a:buFont typeface="Monotype Sorts" pitchFamily="2" charset="2"/>
              <a:defRPr>
                <a:solidFill>
                  <a:schemeClr val="tx1"/>
                </a:solidFill>
                <a:latin typeface="Tahoma" pitchFamily="34" charset="0"/>
                <a:ea typeface="ヒラギノ角ゴ Pro W3" charset="-128"/>
              </a:defRPr>
            </a:lvl9pPr>
          </a:lstStyle>
          <a:p>
            <a:pPr algn="ctr"/>
            <a:r>
              <a:rPr lang="en-GB" b="1" dirty="0">
                <a:solidFill>
                  <a:srgbClr val="0066CC"/>
                </a:solidFill>
                <a:latin typeface="Calibri" pitchFamily="34" charset="0"/>
              </a:rPr>
              <a:t>TEMONAS</a:t>
            </a:r>
          </a:p>
          <a:p>
            <a:pPr algn="ctr"/>
            <a:r>
              <a:rPr lang="en-GB" sz="1200" b="1" dirty="0">
                <a:solidFill>
                  <a:srgbClr val="0066CC"/>
                </a:solidFill>
                <a:latin typeface="Calibri" pitchFamily="34" charset="0"/>
              </a:rPr>
              <a:t>(internal, web)</a:t>
            </a:r>
            <a:endParaRPr lang="nl-BE" sz="1200" b="1" dirty="0">
              <a:solidFill>
                <a:srgbClr val="0066CC"/>
              </a:solidFill>
              <a:latin typeface="Calibri" pitchFamily="34" charset="0"/>
            </a:endParaRPr>
          </a:p>
        </p:txBody>
      </p:sp>
      <p:sp>
        <p:nvSpPr>
          <p:cNvPr id="11" name="TextBox 12"/>
          <p:cNvSpPr txBox="1">
            <a:spLocks noChangeArrowheads="1"/>
          </p:cNvSpPr>
          <p:nvPr/>
        </p:nvSpPr>
        <p:spPr bwMode="auto">
          <a:xfrm>
            <a:off x="5868143" y="2536093"/>
            <a:ext cx="2077727" cy="316800"/>
          </a:xfrm>
          <a:prstGeom prst="rect">
            <a:avLst/>
          </a:prstGeom>
          <a:solidFill>
            <a:srgbClr val="CCEC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Tahoma" pitchFamily="34" charset="0"/>
                <a:ea typeface="ヒラギノ角ゴ Pro W3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itchFamily="34" charset="0"/>
                <a:ea typeface="ヒラギノ角ゴ Pro W3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itchFamily="34" charset="0"/>
                <a:ea typeface="ヒラギノ角ゴ Pro W3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itchFamily="34" charset="0"/>
                <a:ea typeface="ヒラギノ角ゴ Pro W3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itchFamily="34" charset="0"/>
                <a:ea typeface="ヒラギノ角ゴ Pro W3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D1C24"/>
              </a:buClr>
              <a:buFont typeface="Monotype Sorts" pitchFamily="2" charset="2"/>
              <a:defRPr>
                <a:solidFill>
                  <a:schemeClr val="tx1"/>
                </a:solidFill>
                <a:latin typeface="Tahoma" pitchFamily="34" charset="0"/>
                <a:ea typeface="ヒラギノ角ゴ Pro W3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D1C24"/>
              </a:buClr>
              <a:buFont typeface="Monotype Sorts" pitchFamily="2" charset="2"/>
              <a:defRPr>
                <a:solidFill>
                  <a:schemeClr val="tx1"/>
                </a:solidFill>
                <a:latin typeface="Tahoma" pitchFamily="34" charset="0"/>
                <a:ea typeface="ヒラギノ角ゴ Pro W3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D1C24"/>
              </a:buClr>
              <a:buFont typeface="Monotype Sorts" pitchFamily="2" charset="2"/>
              <a:defRPr>
                <a:solidFill>
                  <a:schemeClr val="tx1"/>
                </a:solidFill>
                <a:latin typeface="Tahoma" pitchFamily="34" charset="0"/>
                <a:ea typeface="ヒラギノ角ゴ Pro W3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D1C24"/>
              </a:buClr>
              <a:buFont typeface="Monotype Sorts" pitchFamily="2" charset="2"/>
              <a:defRPr>
                <a:solidFill>
                  <a:schemeClr val="tx1"/>
                </a:solidFill>
                <a:latin typeface="Tahoma" pitchFamily="34" charset="0"/>
                <a:ea typeface="ヒラギノ角ゴ Pro W3" charset="-128"/>
              </a:defRPr>
            </a:lvl9pPr>
          </a:lstStyle>
          <a:p>
            <a:pPr algn="ctr"/>
            <a:r>
              <a:rPr lang="en-GB" sz="1600" b="1" dirty="0">
                <a:solidFill>
                  <a:srgbClr val="00B050"/>
                </a:solidFill>
                <a:latin typeface="Calibri" pitchFamily="34" charset="0"/>
              </a:rPr>
              <a:t>Policy Input</a:t>
            </a:r>
            <a:endParaRPr lang="nl-BE" sz="1600" b="1" dirty="0">
              <a:solidFill>
                <a:srgbClr val="00B050"/>
              </a:solidFill>
              <a:latin typeface="Calibri" pitchFamily="34" charset="0"/>
            </a:endParaRPr>
          </a:p>
        </p:txBody>
      </p:sp>
      <p:sp>
        <p:nvSpPr>
          <p:cNvPr id="12" name="TextBox 11"/>
          <p:cNvSpPr txBox="1"/>
          <p:nvPr/>
        </p:nvSpPr>
        <p:spPr bwMode="auto">
          <a:xfrm>
            <a:off x="107950" y="3830638"/>
            <a:ext cx="2416175" cy="2119312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txBody>
          <a:bodyPr/>
          <a:lstStyle/>
          <a:p>
            <a:pPr algn="ctr">
              <a:defRPr/>
            </a:pPr>
            <a:endParaRPr lang="en-GB" sz="1600" b="1" dirty="0">
              <a:solidFill>
                <a:srgbClr val="00B050"/>
              </a:solidFill>
              <a:latin typeface="Calibri" pitchFamily="34" charset="0"/>
            </a:endParaRPr>
          </a:p>
          <a:p>
            <a:pPr algn="ctr">
              <a:defRPr/>
            </a:pPr>
            <a:endParaRPr lang="en-GB" sz="1600" b="1" dirty="0">
              <a:solidFill>
                <a:srgbClr val="00B050"/>
              </a:solidFill>
              <a:latin typeface="Calibri" pitchFamily="34" charset="0"/>
            </a:endParaRPr>
          </a:p>
          <a:p>
            <a:pPr algn="ctr">
              <a:defRPr/>
            </a:pPr>
            <a:endParaRPr lang="en-GB" sz="1600" b="1" dirty="0">
              <a:solidFill>
                <a:srgbClr val="00B050"/>
              </a:solidFill>
              <a:latin typeface="Calibri" pitchFamily="34" charset="0"/>
            </a:endParaRPr>
          </a:p>
          <a:p>
            <a:pPr algn="ctr">
              <a:spcBef>
                <a:spcPts val="0"/>
              </a:spcBef>
              <a:defRPr/>
            </a:pPr>
            <a:endParaRPr lang="en-GB" sz="1600" b="1" dirty="0">
              <a:solidFill>
                <a:schemeClr val="accent3">
                  <a:lumMod val="50000"/>
                </a:schemeClr>
              </a:solidFill>
              <a:latin typeface="Calibri" pitchFamily="34" charset="0"/>
            </a:endParaRPr>
          </a:p>
          <a:p>
            <a:pPr algn="ctr">
              <a:spcBef>
                <a:spcPts val="0"/>
              </a:spcBef>
              <a:defRPr/>
            </a:pPr>
            <a:endParaRPr lang="en-GB" sz="1600" b="1" dirty="0">
              <a:solidFill>
                <a:schemeClr val="accent3">
                  <a:lumMod val="50000"/>
                </a:schemeClr>
              </a:solidFill>
              <a:latin typeface="Calibri" pitchFamily="34" charset="0"/>
            </a:endParaRPr>
          </a:p>
          <a:p>
            <a:pPr algn="ctr">
              <a:spcBef>
                <a:spcPts val="0"/>
              </a:spcBef>
              <a:defRPr/>
            </a:pPr>
            <a:endParaRPr lang="en-GB" sz="1600" b="1" dirty="0">
              <a:solidFill>
                <a:schemeClr val="accent3">
                  <a:lumMod val="50000"/>
                </a:schemeClr>
              </a:solidFill>
              <a:latin typeface="Calibri" pitchFamily="34" charset="0"/>
            </a:endParaRPr>
          </a:p>
          <a:p>
            <a:pPr algn="ctr">
              <a:spcBef>
                <a:spcPts val="0"/>
              </a:spcBef>
              <a:defRPr/>
            </a:pPr>
            <a:endParaRPr lang="en-GB" sz="1600" b="1" dirty="0">
              <a:solidFill>
                <a:schemeClr val="accent3">
                  <a:lumMod val="50000"/>
                </a:schemeClr>
              </a:solidFill>
              <a:latin typeface="Calibri" pitchFamily="34" charset="0"/>
            </a:endParaRPr>
          </a:p>
          <a:p>
            <a:pPr algn="ctr">
              <a:spcBef>
                <a:spcPts val="0"/>
              </a:spcBef>
              <a:defRPr/>
            </a:pPr>
            <a:r>
              <a:rPr lang="en-GB" sz="1400" b="1" dirty="0">
                <a:solidFill>
                  <a:schemeClr val="bg1"/>
                </a:solidFill>
                <a:latin typeface="Calibri" pitchFamily="34" charset="0"/>
              </a:rPr>
              <a:t>USA, Korea, Japan, EU</a:t>
            </a:r>
          </a:p>
        </p:txBody>
      </p:sp>
      <p:sp>
        <p:nvSpPr>
          <p:cNvPr id="13" name="TextBox 26"/>
          <p:cNvSpPr txBox="1">
            <a:spLocks noChangeArrowheads="1"/>
          </p:cNvSpPr>
          <p:nvPr/>
        </p:nvSpPr>
        <p:spPr bwMode="auto">
          <a:xfrm>
            <a:off x="107950" y="3534057"/>
            <a:ext cx="2415728" cy="32718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Tahoma" pitchFamily="34" charset="0"/>
                <a:ea typeface="ヒラギノ角ゴ Pro W3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itchFamily="34" charset="0"/>
                <a:ea typeface="ヒラギノ角ゴ Pro W3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itchFamily="34" charset="0"/>
                <a:ea typeface="ヒラギノ角ゴ Pro W3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itchFamily="34" charset="0"/>
                <a:ea typeface="ヒラギノ角ゴ Pro W3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itchFamily="34" charset="0"/>
                <a:ea typeface="ヒラギノ角ゴ Pro W3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D1C24"/>
              </a:buClr>
              <a:buFont typeface="Monotype Sorts" pitchFamily="2" charset="2"/>
              <a:defRPr>
                <a:solidFill>
                  <a:schemeClr val="tx1"/>
                </a:solidFill>
                <a:latin typeface="Tahoma" pitchFamily="34" charset="0"/>
                <a:ea typeface="ヒラギノ角ゴ Pro W3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D1C24"/>
              </a:buClr>
              <a:buFont typeface="Monotype Sorts" pitchFamily="2" charset="2"/>
              <a:defRPr>
                <a:solidFill>
                  <a:schemeClr val="tx1"/>
                </a:solidFill>
                <a:latin typeface="Tahoma" pitchFamily="34" charset="0"/>
                <a:ea typeface="ヒラギノ角ゴ Pro W3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D1C24"/>
              </a:buClr>
              <a:buFont typeface="Monotype Sorts" pitchFamily="2" charset="2"/>
              <a:defRPr>
                <a:solidFill>
                  <a:schemeClr val="tx1"/>
                </a:solidFill>
                <a:latin typeface="Tahoma" pitchFamily="34" charset="0"/>
                <a:ea typeface="ヒラギノ角ゴ Pro W3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D1C24"/>
              </a:buClr>
              <a:buFont typeface="Monotype Sorts" pitchFamily="2" charset="2"/>
              <a:defRPr>
                <a:solidFill>
                  <a:schemeClr val="tx1"/>
                </a:solidFill>
                <a:latin typeface="Tahoma" pitchFamily="34" charset="0"/>
                <a:ea typeface="ヒラギノ角ゴ Pro W3" charset="-128"/>
              </a:defRPr>
            </a:lvl9pPr>
          </a:lstStyle>
          <a:p>
            <a:pPr algn="ctr"/>
            <a:r>
              <a:rPr lang="en-GB" sz="1600" b="1">
                <a:solidFill>
                  <a:schemeClr val="bg1"/>
                </a:solidFill>
                <a:latin typeface="Calibri" pitchFamily="34" charset="0"/>
              </a:rPr>
              <a:t>External</a:t>
            </a:r>
            <a:endParaRPr lang="nl-BE" sz="1600" b="1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14" name="TextBox 27"/>
          <p:cNvSpPr txBox="1">
            <a:spLocks noChangeArrowheads="1"/>
          </p:cNvSpPr>
          <p:nvPr/>
        </p:nvSpPr>
        <p:spPr bwMode="auto">
          <a:xfrm>
            <a:off x="648020" y="4100240"/>
            <a:ext cx="1512196" cy="369417"/>
          </a:xfrm>
          <a:prstGeom prst="rect">
            <a:avLst/>
          </a:prstGeom>
          <a:solidFill>
            <a:srgbClr val="99CC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ahoma" pitchFamily="34" charset="0"/>
                <a:ea typeface="ヒラギノ角ゴ Pro W3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itchFamily="34" charset="0"/>
                <a:ea typeface="ヒラギノ角ゴ Pro W3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itchFamily="34" charset="0"/>
                <a:ea typeface="ヒラギノ角ゴ Pro W3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itchFamily="34" charset="0"/>
                <a:ea typeface="ヒラギノ角ゴ Pro W3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itchFamily="34" charset="0"/>
                <a:ea typeface="ヒラギノ角ゴ Pro W3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D1C24"/>
              </a:buClr>
              <a:buFont typeface="Monotype Sorts" pitchFamily="2" charset="2"/>
              <a:defRPr>
                <a:solidFill>
                  <a:schemeClr val="tx1"/>
                </a:solidFill>
                <a:latin typeface="Tahoma" pitchFamily="34" charset="0"/>
                <a:ea typeface="ヒラギノ角ゴ Pro W3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D1C24"/>
              </a:buClr>
              <a:buFont typeface="Monotype Sorts" pitchFamily="2" charset="2"/>
              <a:defRPr>
                <a:solidFill>
                  <a:schemeClr val="tx1"/>
                </a:solidFill>
                <a:latin typeface="Tahoma" pitchFamily="34" charset="0"/>
                <a:ea typeface="ヒラギノ角ゴ Pro W3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D1C24"/>
              </a:buClr>
              <a:buFont typeface="Monotype Sorts" pitchFamily="2" charset="2"/>
              <a:defRPr>
                <a:solidFill>
                  <a:schemeClr val="tx1"/>
                </a:solidFill>
                <a:latin typeface="Tahoma" pitchFamily="34" charset="0"/>
                <a:ea typeface="ヒラギノ角ゴ Pro W3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D1C24"/>
              </a:buClr>
              <a:buFont typeface="Monotype Sorts" pitchFamily="2" charset="2"/>
              <a:defRPr>
                <a:solidFill>
                  <a:schemeClr val="tx1"/>
                </a:solidFill>
                <a:latin typeface="Tahoma" pitchFamily="34" charset="0"/>
                <a:ea typeface="ヒラギノ角ゴ Pro W3" charset="-128"/>
              </a:defRPr>
            </a:lvl9pPr>
          </a:lstStyle>
          <a:p>
            <a:pPr algn="ctr"/>
            <a:r>
              <a:rPr lang="en-GB" b="1" dirty="0">
                <a:solidFill>
                  <a:srgbClr val="0066CC"/>
                </a:solidFill>
                <a:latin typeface="Calibri" pitchFamily="34" charset="0"/>
              </a:rPr>
              <a:t>Publications</a:t>
            </a:r>
            <a:endParaRPr lang="nl-BE" b="1" dirty="0">
              <a:solidFill>
                <a:srgbClr val="0066CC"/>
              </a:solidFill>
              <a:latin typeface="Calibri" pitchFamily="34" charset="0"/>
            </a:endParaRPr>
          </a:p>
        </p:txBody>
      </p:sp>
      <p:sp>
        <p:nvSpPr>
          <p:cNvPr id="15" name="TextBox 28"/>
          <p:cNvSpPr txBox="1">
            <a:spLocks noChangeArrowheads="1"/>
          </p:cNvSpPr>
          <p:nvPr/>
        </p:nvSpPr>
        <p:spPr bwMode="auto">
          <a:xfrm>
            <a:off x="431992" y="4757756"/>
            <a:ext cx="1944252" cy="646480"/>
          </a:xfrm>
          <a:prstGeom prst="rect">
            <a:avLst/>
          </a:prstGeom>
          <a:solidFill>
            <a:srgbClr val="99CC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ahoma" pitchFamily="34" charset="0"/>
                <a:ea typeface="ヒラギノ角ゴ Pro W3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itchFamily="34" charset="0"/>
                <a:ea typeface="ヒラギノ角ゴ Pro W3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itchFamily="34" charset="0"/>
                <a:ea typeface="ヒラギノ角ゴ Pro W3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itchFamily="34" charset="0"/>
                <a:ea typeface="ヒラギノ角ゴ Pro W3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itchFamily="34" charset="0"/>
                <a:ea typeface="ヒラギノ角ゴ Pro W3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D1C24"/>
              </a:buClr>
              <a:buFont typeface="Monotype Sorts" pitchFamily="2" charset="2"/>
              <a:defRPr>
                <a:solidFill>
                  <a:schemeClr val="tx1"/>
                </a:solidFill>
                <a:latin typeface="Tahoma" pitchFamily="34" charset="0"/>
                <a:ea typeface="ヒラギノ角ゴ Pro W3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D1C24"/>
              </a:buClr>
              <a:buFont typeface="Monotype Sorts" pitchFamily="2" charset="2"/>
              <a:defRPr>
                <a:solidFill>
                  <a:schemeClr val="tx1"/>
                </a:solidFill>
                <a:latin typeface="Tahoma" pitchFamily="34" charset="0"/>
                <a:ea typeface="ヒラギノ角ゴ Pro W3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D1C24"/>
              </a:buClr>
              <a:buFont typeface="Monotype Sorts" pitchFamily="2" charset="2"/>
              <a:defRPr>
                <a:solidFill>
                  <a:schemeClr val="tx1"/>
                </a:solidFill>
                <a:latin typeface="Tahoma" pitchFamily="34" charset="0"/>
                <a:ea typeface="ヒラギノ角ゴ Pro W3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D1C24"/>
              </a:buClr>
              <a:buFont typeface="Monotype Sorts" pitchFamily="2" charset="2"/>
              <a:defRPr>
                <a:solidFill>
                  <a:schemeClr val="tx1"/>
                </a:solidFill>
                <a:latin typeface="Tahoma" pitchFamily="34" charset="0"/>
                <a:ea typeface="ヒラギノ角ゴ Pro W3" charset="-128"/>
              </a:defRPr>
            </a:lvl9pPr>
          </a:lstStyle>
          <a:p>
            <a:pPr algn="ctr"/>
            <a:r>
              <a:rPr lang="en-GB" b="1">
                <a:solidFill>
                  <a:srgbClr val="0066CC"/>
                </a:solidFill>
                <a:latin typeface="Calibri" pitchFamily="34" charset="0"/>
              </a:rPr>
              <a:t>Personal communications</a:t>
            </a:r>
            <a:endParaRPr lang="nl-BE" b="1">
              <a:solidFill>
                <a:srgbClr val="0066CC"/>
              </a:solidFill>
              <a:latin typeface="Calibri" pitchFamily="34" charset="0"/>
            </a:endParaRPr>
          </a:p>
        </p:txBody>
      </p:sp>
      <p:sp>
        <p:nvSpPr>
          <p:cNvPr id="16" name="TextBox 31"/>
          <p:cNvSpPr>
            <a:spLocks noChangeArrowheads="1"/>
          </p:cNvSpPr>
          <p:nvPr/>
        </p:nvSpPr>
        <p:spPr bwMode="auto">
          <a:xfrm>
            <a:off x="134254" y="4397141"/>
            <a:ext cx="864112" cy="432892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txBody>
          <a:bodyPr>
            <a:spAutoFit/>
          </a:bodyPr>
          <a:lstStyle/>
          <a:p>
            <a:pPr algn="ctr">
              <a:spcBef>
                <a:spcPct val="0"/>
              </a:spcBef>
            </a:pPr>
            <a:r>
              <a:rPr lang="en-GB" sz="1400" b="1" dirty="0">
                <a:latin typeface="Calibri" pitchFamily="34" charset="0"/>
              </a:rPr>
              <a:t>IPHE</a:t>
            </a:r>
            <a:endParaRPr lang="nl-BE" sz="1400" b="1" dirty="0">
              <a:latin typeface="Calibri" pitchFamily="34" charset="0"/>
            </a:endParaRPr>
          </a:p>
        </p:txBody>
      </p:sp>
      <p:sp>
        <p:nvSpPr>
          <p:cNvPr id="17" name="TextBox 32"/>
          <p:cNvSpPr>
            <a:spLocks noChangeArrowheads="1"/>
          </p:cNvSpPr>
          <p:nvPr/>
        </p:nvSpPr>
        <p:spPr bwMode="auto">
          <a:xfrm>
            <a:off x="1796753" y="4397141"/>
            <a:ext cx="726925" cy="432892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txBody>
          <a:bodyPr>
            <a:spAutoFit/>
          </a:bodyPr>
          <a:lstStyle/>
          <a:p>
            <a:pPr algn="ctr">
              <a:spcBef>
                <a:spcPct val="0"/>
              </a:spcBef>
            </a:pPr>
            <a:r>
              <a:rPr lang="en-GB" sz="1400" b="1" dirty="0">
                <a:latin typeface="Calibri" pitchFamily="34" charset="0"/>
              </a:rPr>
              <a:t>IEA</a:t>
            </a:r>
            <a:endParaRPr lang="nl-BE" sz="1400" b="1" dirty="0">
              <a:latin typeface="Calibri" pitchFamily="34" charset="0"/>
            </a:endParaRPr>
          </a:p>
        </p:txBody>
      </p:sp>
      <p:sp>
        <p:nvSpPr>
          <p:cNvPr id="18" name="TextBox 33"/>
          <p:cNvSpPr txBox="1">
            <a:spLocks noChangeArrowheads="1"/>
          </p:cNvSpPr>
          <p:nvPr/>
        </p:nvSpPr>
        <p:spPr bwMode="auto">
          <a:xfrm>
            <a:off x="3250316" y="2632526"/>
            <a:ext cx="1656214" cy="369417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Tahoma" pitchFamily="34" charset="0"/>
                <a:ea typeface="ヒラギノ角ゴ Pro W3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itchFamily="34" charset="0"/>
                <a:ea typeface="ヒラギノ角ゴ Pro W3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itchFamily="34" charset="0"/>
                <a:ea typeface="ヒラギノ角ゴ Pro W3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itchFamily="34" charset="0"/>
                <a:ea typeface="ヒラギノ角ゴ Pro W3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itchFamily="34" charset="0"/>
                <a:ea typeface="ヒラギノ角ゴ Pro W3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D1C24"/>
              </a:buClr>
              <a:buFont typeface="Monotype Sorts" pitchFamily="2" charset="2"/>
              <a:defRPr>
                <a:solidFill>
                  <a:schemeClr val="tx1"/>
                </a:solidFill>
                <a:latin typeface="Tahoma" pitchFamily="34" charset="0"/>
                <a:ea typeface="ヒラギノ角ゴ Pro W3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D1C24"/>
              </a:buClr>
              <a:buFont typeface="Monotype Sorts" pitchFamily="2" charset="2"/>
              <a:defRPr>
                <a:solidFill>
                  <a:schemeClr val="tx1"/>
                </a:solidFill>
                <a:latin typeface="Tahoma" pitchFamily="34" charset="0"/>
                <a:ea typeface="ヒラギノ角ゴ Pro W3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D1C24"/>
              </a:buClr>
              <a:buFont typeface="Monotype Sorts" pitchFamily="2" charset="2"/>
              <a:defRPr>
                <a:solidFill>
                  <a:schemeClr val="tx1"/>
                </a:solidFill>
                <a:latin typeface="Tahoma" pitchFamily="34" charset="0"/>
                <a:ea typeface="ヒラギノ角ゴ Pro W3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D1C24"/>
              </a:buClr>
              <a:buFont typeface="Monotype Sorts" pitchFamily="2" charset="2"/>
              <a:defRPr>
                <a:solidFill>
                  <a:schemeClr val="tx1"/>
                </a:solidFill>
                <a:latin typeface="Tahoma" pitchFamily="34" charset="0"/>
                <a:ea typeface="ヒラギノ角ゴ Pro W3" charset="-128"/>
              </a:defRPr>
            </a:lvl9pPr>
          </a:lstStyle>
          <a:p>
            <a:pPr algn="ctr"/>
            <a:r>
              <a:rPr lang="en-GB" sz="1600" b="1">
                <a:latin typeface="Calibri" pitchFamily="34" charset="0"/>
              </a:rPr>
              <a:t>PO</a:t>
            </a:r>
            <a:endParaRPr lang="nl-BE" sz="1600" b="1">
              <a:latin typeface="Calibri" pitchFamily="34" charset="0"/>
            </a:endParaRPr>
          </a:p>
        </p:txBody>
      </p:sp>
      <p:sp>
        <p:nvSpPr>
          <p:cNvPr id="19" name="TextBox 18"/>
          <p:cNvSpPr txBox="1"/>
          <p:nvPr/>
        </p:nvSpPr>
        <p:spPr bwMode="auto">
          <a:xfrm>
            <a:off x="3714378" y="1679650"/>
            <a:ext cx="719137" cy="649287"/>
          </a:xfrm>
          <a:prstGeom prst="ellipse">
            <a:avLst/>
          </a:prstGeom>
          <a:solidFill>
            <a:schemeClr val="accent3">
              <a:lumMod val="75000"/>
            </a:schemeClr>
          </a:solidFill>
        </p:spPr>
        <p:txBody>
          <a:bodyPr anchor="ctr"/>
          <a:lstStyle/>
          <a:p>
            <a:pPr algn="ctr">
              <a:spcBef>
                <a:spcPts val="0"/>
              </a:spcBef>
              <a:defRPr/>
            </a:pPr>
            <a:r>
              <a:rPr lang="en-GB" sz="1400" b="1" dirty="0">
                <a:latin typeface="Calibri" pitchFamily="34" charset="0"/>
              </a:rPr>
              <a:t>JRC</a:t>
            </a:r>
            <a:endParaRPr lang="nl-BE" sz="1400" b="1" dirty="0">
              <a:latin typeface="Calibri" pitchFamily="34" charset="0"/>
            </a:endParaRPr>
          </a:p>
        </p:txBody>
      </p:sp>
      <p:cxnSp>
        <p:nvCxnSpPr>
          <p:cNvPr id="20" name="Straight Arrow Connector 19"/>
          <p:cNvCxnSpPr>
            <a:stCxn id="35" idx="1"/>
          </p:cNvCxnSpPr>
          <p:nvPr/>
        </p:nvCxnSpPr>
        <p:spPr bwMode="auto">
          <a:xfrm flipH="1" flipV="1">
            <a:off x="7983538" y="4365625"/>
            <a:ext cx="533400" cy="523875"/>
          </a:xfrm>
          <a:prstGeom prst="straightConnector1">
            <a:avLst/>
          </a:prstGeom>
          <a:noFill/>
          <a:ln w="15875" cap="flat" cmpd="sng" algn="ctr">
            <a:solidFill>
              <a:schemeClr val="accent4">
                <a:lumMod val="50000"/>
                <a:lumOff val="50000"/>
              </a:schemeClr>
            </a:solidFill>
            <a:prstDash val="dash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21" name="Straight Arrow Connector 20"/>
          <p:cNvCxnSpPr/>
          <p:nvPr/>
        </p:nvCxnSpPr>
        <p:spPr bwMode="auto">
          <a:xfrm>
            <a:off x="4073153" y="2297187"/>
            <a:ext cx="0" cy="339725"/>
          </a:xfrm>
          <a:prstGeom prst="straightConnector1">
            <a:avLst/>
          </a:prstGeom>
          <a:noFill/>
          <a:ln w="15875" cap="flat" cmpd="sng" algn="ctr">
            <a:solidFill>
              <a:schemeClr val="accent4">
                <a:lumMod val="50000"/>
                <a:lumOff val="50000"/>
              </a:schemeClr>
            </a:solidFill>
            <a:prstDash val="dash"/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sp>
        <p:nvSpPr>
          <p:cNvPr id="22" name="TextBox 76"/>
          <p:cNvSpPr txBox="1">
            <a:spLocks noChangeArrowheads="1"/>
          </p:cNvSpPr>
          <p:nvPr/>
        </p:nvSpPr>
        <p:spPr bwMode="auto">
          <a:xfrm>
            <a:off x="5895187" y="4934840"/>
            <a:ext cx="2050251" cy="943085"/>
          </a:xfrm>
          <a:prstGeom prst="rect">
            <a:avLst/>
          </a:prstGeom>
          <a:solidFill>
            <a:srgbClr val="CCEC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Tahoma" pitchFamily="34" charset="0"/>
                <a:ea typeface="ヒラギノ角ゴ Pro W3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itchFamily="34" charset="0"/>
                <a:ea typeface="ヒラギノ角ゴ Pro W3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itchFamily="34" charset="0"/>
                <a:ea typeface="ヒラギノ角ゴ Pro W3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itchFamily="34" charset="0"/>
                <a:ea typeface="ヒラギノ角ゴ Pro W3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itchFamily="34" charset="0"/>
                <a:ea typeface="ヒラギノ角ゴ Pro W3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D1C24"/>
              </a:buClr>
              <a:buFont typeface="Monotype Sorts" pitchFamily="2" charset="2"/>
              <a:defRPr>
                <a:solidFill>
                  <a:schemeClr val="tx1"/>
                </a:solidFill>
                <a:latin typeface="Tahoma" pitchFamily="34" charset="0"/>
                <a:ea typeface="ヒラギノ角ゴ Pro W3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D1C24"/>
              </a:buClr>
              <a:buFont typeface="Monotype Sorts" pitchFamily="2" charset="2"/>
              <a:defRPr>
                <a:solidFill>
                  <a:schemeClr val="tx1"/>
                </a:solidFill>
                <a:latin typeface="Tahoma" pitchFamily="34" charset="0"/>
                <a:ea typeface="ヒラギノ角ゴ Pro W3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D1C24"/>
              </a:buClr>
              <a:buFont typeface="Monotype Sorts" pitchFamily="2" charset="2"/>
              <a:defRPr>
                <a:solidFill>
                  <a:schemeClr val="tx1"/>
                </a:solidFill>
                <a:latin typeface="Tahoma" pitchFamily="34" charset="0"/>
                <a:ea typeface="ヒラギノ角ゴ Pro W3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D1C24"/>
              </a:buClr>
              <a:buFont typeface="Monotype Sorts" pitchFamily="2" charset="2"/>
              <a:defRPr>
                <a:solidFill>
                  <a:schemeClr val="tx1"/>
                </a:solidFill>
                <a:latin typeface="Tahoma" pitchFamily="34" charset="0"/>
                <a:ea typeface="ヒラギノ角ゴ Pro W3" charset="-128"/>
              </a:defRPr>
            </a:lvl9pPr>
          </a:lstStyle>
          <a:p>
            <a:pPr algn="ctr"/>
            <a:r>
              <a:rPr lang="en-GB" sz="1600" b="1" dirty="0">
                <a:solidFill>
                  <a:srgbClr val="00B050"/>
                </a:solidFill>
                <a:latin typeface="Calibri" pitchFamily="34" charset="0"/>
              </a:rPr>
              <a:t>General Knowledge sharing</a:t>
            </a:r>
          </a:p>
          <a:p>
            <a:pPr algn="ctr"/>
            <a:r>
              <a:rPr lang="en-GB" sz="1200" b="1" dirty="0">
                <a:solidFill>
                  <a:schemeClr val="accent1"/>
                </a:solidFill>
                <a:latin typeface="Calibri" pitchFamily="34" charset="0"/>
              </a:rPr>
              <a:t>Website (update </a:t>
            </a:r>
            <a:r>
              <a:rPr lang="en-GB" sz="1200" b="1" dirty="0" smtClean="0">
                <a:solidFill>
                  <a:schemeClr val="accent1"/>
                </a:solidFill>
                <a:latin typeface="Calibri" pitchFamily="34" charset="0"/>
              </a:rPr>
              <a:t>end-2014</a:t>
            </a:r>
            <a:r>
              <a:rPr lang="en-GB" sz="1200" b="1" dirty="0">
                <a:solidFill>
                  <a:schemeClr val="accent1"/>
                </a:solidFill>
                <a:latin typeface="Calibri" pitchFamily="34" charset="0"/>
              </a:rPr>
              <a:t>), PRD, presentations</a:t>
            </a:r>
            <a:endParaRPr lang="nl-BE" sz="1200" b="1" dirty="0">
              <a:solidFill>
                <a:schemeClr val="accent1"/>
              </a:solidFill>
              <a:latin typeface="Calibri" pitchFamily="34" charset="0"/>
            </a:endParaRPr>
          </a:p>
        </p:txBody>
      </p:sp>
      <p:sp>
        <p:nvSpPr>
          <p:cNvPr id="23" name="TextBox 77"/>
          <p:cNvSpPr txBox="1">
            <a:spLocks noChangeArrowheads="1"/>
          </p:cNvSpPr>
          <p:nvPr/>
        </p:nvSpPr>
        <p:spPr bwMode="auto">
          <a:xfrm>
            <a:off x="5862460" y="3149812"/>
            <a:ext cx="2063270" cy="373845"/>
          </a:xfrm>
          <a:prstGeom prst="rect">
            <a:avLst/>
          </a:prstGeom>
          <a:solidFill>
            <a:srgbClr val="CCEC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Tahoma" pitchFamily="34" charset="0"/>
                <a:ea typeface="ヒラギノ角ゴ Pro W3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itchFamily="34" charset="0"/>
                <a:ea typeface="ヒラギノ角ゴ Pro W3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itchFamily="34" charset="0"/>
                <a:ea typeface="ヒラギノ角ゴ Pro W3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itchFamily="34" charset="0"/>
                <a:ea typeface="ヒラギノ角ゴ Pro W3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itchFamily="34" charset="0"/>
                <a:ea typeface="ヒラギノ角ゴ Pro W3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D1C24"/>
              </a:buClr>
              <a:buFont typeface="Monotype Sorts" pitchFamily="2" charset="2"/>
              <a:defRPr>
                <a:solidFill>
                  <a:schemeClr val="tx1"/>
                </a:solidFill>
                <a:latin typeface="Tahoma" pitchFamily="34" charset="0"/>
                <a:ea typeface="ヒラギノ角ゴ Pro W3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D1C24"/>
              </a:buClr>
              <a:buFont typeface="Monotype Sorts" pitchFamily="2" charset="2"/>
              <a:defRPr>
                <a:solidFill>
                  <a:schemeClr val="tx1"/>
                </a:solidFill>
                <a:latin typeface="Tahoma" pitchFamily="34" charset="0"/>
                <a:ea typeface="ヒラギノ角ゴ Pro W3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D1C24"/>
              </a:buClr>
              <a:buFont typeface="Monotype Sorts" pitchFamily="2" charset="2"/>
              <a:defRPr>
                <a:solidFill>
                  <a:schemeClr val="tx1"/>
                </a:solidFill>
                <a:latin typeface="Tahoma" pitchFamily="34" charset="0"/>
                <a:ea typeface="ヒラギノ角ゴ Pro W3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D1C24"/>
              </a:buClr>
              <a:buFont typeface="Monotype Sorts" pitchFamily="2" charset="2"/>
              <a:defRPr>
                <a:solidFill>
                  <a:schemeClr val="tx1"/>
                </a:solidFill>
                <a:latin typeface="Tahoma" pitchFamily="34" charset="0"/>
                <a:ea typeface="ヒラギノ角ゴ Pro W3" charset="-128"/>
              </a:defRPr>
            </a:lvl9pPr>
          </a:lstStyle>
          <a:p>
            <a:pPr algn="ctr"/>
            <a:r>
              <a:rPr lang="en-GB" sz="1600" b="1" dirty="0">
                <a:solidFill>
                  <a:srgbClr val="00B050"/>
                </a:solidFill>
                <a:latin typeface="Calibri" pitchFamily="34" charset="0"/>
              </a:rPr>
              <a:t>Progress monitoring</a:t>
            </a:r>
          </a:p>
        </p:txBody>
      </p:sp>
      <p:sp>
        <p:nvSpPr>
          <p:cNvPr id="24" name="TextBox 78"/>
          <p:cNvSpPr txBox="1">
            <a:spLocks noChangeArrowheads="1"/>
          </p:cNvSpPr>
          <p:nvPr/>
        </p:nvSpPr>
        <p:spPr bwMode="auto">
          <a:xfrm>
            <a:off x="5868144" y="3861048"/>
            <a:ext cx="2077727" cy="526105"/>
          </a:xfrm>
          <a:prstGeom prst="rect">
            <a:avLst/>
          </a:prstGeom>
          <a:solidFill>
            <a:srgbClr val="CCEC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Tahoma" pitchFamily="34" charset="0"/>
                <a:ea typeface="ヒラギノ角ゴ Pro W3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itchFamily="34" charset="0"/>
                <a:ea typeface="ヒラギノ角ゴ Pro W3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itchFamily="34" charset="0"/>
                <a:ea typeface="ヒラギノ角ゴ Pro W3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itchFamily="34" charset="0"/>
                <a:ea typeface="ヒラギノ角ゴ Pro W3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itchFamily="34" charset="0"/>
                <a:ea typeface="ヒラギノ角ゴ Pro W3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D1C24"/>
              </a:buClr>
              <a:buFont typeface="Monotype Sorts" pitchFamily="2" charset="2"/>
              <a:defRPr>
                <a:solidFill>
                  <a:schemeClr val="tx1"/>
                </a:solidFill>
                <a:latin typeface="Tahoma" pitchFamily="34" charset="0"/>
                <a:ea typeface="ヒラギノ角ゴ Pro W3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D1C24"/>
              </a:buClr>
              <a:buFont typeface="Monotype Sorts" pitchFamily="2" charset="2"/>
              <a:defRPr>
                <a:solidFill>
                  <a:schemeClr val="tx1"/>
                </a:solidFill>
                <a:latin typeface="Tahoma" pitchFamily="34" charset="0"/>
                <a:ea typeface="ヒラギノ角ゴ Pro W3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D1C24"/>
              </a:buClr>
              <a:buFont typeface="Monotype Sorts" pitchFamily="2" charset="2"/>
              <a:defRPr>
                <a:solidFill>
                  <a:schemeClr val="tx1"/>
                </a:solidFill>
                <a:latin typeface="Tahoma" pitchFamily="34" charset="0"/>
                <a:ea typeface="ヒラギノ角ゴ Pro W3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D1C24"/>
              </a:buClr>
              <a:buFont typeface="Monotype Sorts" pitchFamily="2" charset="2"/>
              <a:defRPr>
                <a:solidFill>
                  <a:schemeClr val="tx1"/>
                </a:solidFill>
                <a:latin typeface="Tahoma" pitchFamily="34" charset="0"/>
                <a:ea typeface="ヒラギノ角ゴ Pro W3" charset="-128"/>
              </a:defRPr>
            </a:lvl9pPr>
          </a:lstStyle>
          <a:p>
            <a:pPr algn="ctr"/>
            <a:r>
              <a:rPr lang="en-GB" sz="1600" b="1" dirty="0">
                <a:solidFill>
                  <a:srgbClr val="00B050"/>
                </a:solidFill>
                <a:latin typeface="Calibri" pitchFamily="34" charset="0"/>
              </a:rPr>
              <a:t>Programme steering</a:t>
            </a:r>
          </a:p>
          <a:p>
            <a:pPr algn="ctr"/>
            <a:r>
              <a:rPr lang="en-GB" sz="1200" b="1" dirty="0">
                <a:solidFill>
                  <a:schemeClr val="accent1"/>
                </a:solidFill>
                <a:latin typeface="Calibri" pitchFamily="34" charset="0"/>
              </a:rPr>
              <a:t>MAWP, AWP</a:t>
            </a:r>
            <a:endParaRPr lang="nl-BE" sz="1200" b="1" dirty="0">
              <a:solidFill>
                <a:schemeClr val="accent1"/>
              </a:solidFill>
              <a:latin typeface="Calibri" pitchFamily="34" charset="0"/>
            </a:endParaRPr>
          </a:p>
        </p:txBody>
      </p:sp>
      <p:cxnSp>
        <p:nvCxnSpPr>
          <p:cNvPr id="25" name="Straight Arrow Connector 90"/>
          <p:cNvCxnSpPr>
            <a:stCxn id="8" idx="3"/>
          </p:cNvCxnSpPr>
          <p:nvPr/>
        </p:nvCxnSpPr>
        <p:spPr bwMode="auto">
          <a:xfrm>
            <a:off x="1908175" y="2811463"/>
            <a:ext cx="1341438" cy="1049337"/>
          </a:xfrm>
          <a:prstGeom prst="bentConnector3">
            <a:avLst>
              <a:gd name="adj1" fmla="val 50000"/>
            </a:avLst>
          </a:prstGeom>
          <a:noFill/>
          <a:ln w="15875" cap="flat" cmpd="sng" algn="ctr">
            <a:solidFill>
              <a:schemeClr val="accent4">
                <a:lumMod val="50000"/>
                <a:lumOff val="50000"/>
              </a:schemeClr>
            </a:solidFill>
            <a:prstDash val="dash"/>
            <a:round/>
            <a:headEnd type="none" w="med" len="med"/>
            <a:tailEnd type="triangle" w="lg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26" name="Straight Arrow Connector 90"/>
          <p:cNvCxnSpPr/>
          <p:nvPr/>
        </p:nvCxnSpPr>
        <p:spPr bwMode="auto">
          <a:xfrm>
            <a:off x="2524125" y="2447925"/>
            <a:ext cx="725488" cy="671513"/>
          </a:xfrm>
          <a:prstGeom prst="bentConnector3">
            <a:avLst>
              <a:gd name="adj1" fmla="val 50000"/>
            </a:avLst>
          </a:prstGeom>
          <a:noFill/>
          <a:ln w="15875" cap="flat" cmpd="sng" algn="ctr">
            <a:solidFill>
              <a:schemeClr val="accent4">
                <a:lumMod val="50000"/>
                <a:lumOff val="50000"/>
              </a:schemeClr>
            </a:solidFill>
            <a:prstDash val="dash"/>
            <a:round/>
            <a:headEnd type="none" w="med" len="med"/>
            <a:tailEnd type="triangle" w="lg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27" name="Straight Arrow Connector 90"/>
          <p:cNvCxnSpPr>
            <a:stCxn id="12" idx="3"/>
          </p:cNvCxnSpPr>
          <p:nvPr/>
        </p:nvCxnSpPr>
        <p:spPr bwMode="auto">
          <a:xfrm flipV="1">
            <a:off x="2524125" y="4367213"/>
            <a:ext cx="725488" cy="523875"/>
          </a:xfrm>
          <a:prstGeom prst="bentConnector3">
            <a:avLst>
              <a:gd name="adj1" fmla="val 50000"/>
            </a:avLst>
          </a:prstGeom>
          <a:noFill/>
          <a:ln w="15875" cap="flat" cmpd="sng" algn="ctr">
            <a:solidFill>
              <a:schemeClr val="accent4">
                <a:lumMod val="50000"/>
                <a:lumOff val="50000"/>
              </a:schemeClr>
            </a:solidFill>
            <a:prstDash val="dash"/>
            <a:round/>
            <a:headEnd type="none" w="med" len="med"/>
            <a:tailEnd type="triangle" w="lg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sp>
        <p:nvSpPr>
          <p:cNvPr id="28" name="TextBox 27"/>
          <p:cNvSpPr txBox="1"/>
          <p:nvPr/>
        </p:nvSpPr>
        <p:spPr bwMode="auto">
          <a:xfrm>
            <a:off x="8435975" y="2386013"/>
            <a:ext cx="555625" cy="538162"/>
          </a:xfrm>
          <a:prstGeom prst="ellipse">
            <a:avLst/>
          </a:prstGeom>
          <a:solidFill>
            <a:schemeClr val="accent3">
              <a:lumMod val="75000"/>
            </a:schemeClr>
          </a:solidFill>
        </p:spPr>
        <p:txBody>
          <a:bodyPr lIns="0" tIns="0" rIns="0" bIns="0" anchor="ctr"/>
          <a:lstStyle/>
          <a:p>
            <a:pPr algn="ctr">
              <a:spcBef>
                <a:spcPts val="0"/>
              </a:spcBef>
              <a:defRPr/>
            </a:pPr>
            <a:r>
              <a:rPr lang="en-GB" sz="1400" b="1" dirty="0">
                <a:latin typeface="Calibri" pitchFamily="34" charset="0"/>
              </a:rPr>
              <a:t>EC</a:t>
            </a:r>
            <a:endParaRPr lang="nl-BE" sz="1400" b="1" dirty="0">
              <a:latin typeface="Calibri" pitchFamily="34" charset="0"/>
            </a:endParaRPr>
          </a:p>
        </p:txBody>
      </p:sp>
      <p:cxnSp>
        <p:nvCxnSpPr>
          <p:cNvPr id="29" name="Straight Arrow Connector 28"/>
          <p:cNvCxnSpPr/>
          <p:nvPr/>
        </p:nvCxnSpPr>
        <p:spPr bwMode="auto">
          <a:xfrm>
            <a:off x="7884368" y="3357563"/>
            <a:ext cx="580876" cy="0"/>
          </a:xfrm>
          <a:prstGeom prst="straightConnector1">
            <a:avLst/>
          </a:prstGeom>
          <a:noFill/>
          <a:ln w="15875" cap="flat" cmpd="sng" algn="ctr">
            <a:solidFill>
              <a:schemeClr val="accent4">
                <a:lumMod val="50000"/>
                <a:lumOff val="50000"/>
              </a:schemeClr>
            </a:solidFill>
            <a:prstDash val="dash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30" name="Straight Arrow Connector 29"/>
          <p:cNvCxnSpPr/>
          <p:nvPr/>
        </p:nvCxnSpPr>
        <p:spPr bwMode="auto">
          <a:xfrm>
            <a:off x="7945871" y="5734050"/>
            <a:ext cx="494867" cy="0"/>
          </a:xfrm>
          <a:prstGeom prst="straightConnector1">
            <a:avLst/>
          </a:prstGeom>
          <a:noFill/>
          <a:ln w="15875" cap="flat" cmpd="sng" algn="ctr">
            <a:solidFill>
              <a:schemeClr val="accent4">
                <a:lumMod val="50000"/>
                <a:lumOff val="50000"/>
              </a:schemeClr>
            </a:solidFill>
            <a:prstDash val="dash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sp>
        <p:nvSpPr>
          <p:cNvPr id="31" name="TextBox 30"/>
          <p:cNvSpPr txBox="1"/>
          <p:nvPr/>
        </p:nvSpPr>
        <p:spPr bwMode="auto">
          <a:xfrm>
            <a:off x="8435975" y="3605213"/>
            <a:ext cx="555625" cy="539750"/>
          </a:xfrm>
          <a:prstGeom prst="ellipse">
            <a:avLst/>
          </a:prstGeom>
          <a:solidFill>
            <a:schemeClr val="accent3">
              <a:lumMod val="75000"/>
            </a:schemeClr>
          </a:solidFill>
        </p:spPr>
        <p:txBody>
          <a:bodyPr lIns="0" tIns="0" rIns="0" bIns="0" anchor="ctr"/>
          <a:lstStyle/>
          <a:p>
            <a:pPr algn="ctr">
              <a:spcBef>
                <a:spcPts val="0"/>
              </a:spcBef>
              <a:defRPr/>
            </a:pPr>
            <a:r>
              <a:rPr lang="en-GB" sz="1400" b="1" dirty="0">
                <a:latin typeface="Calibri" pitchFamily="34" charset="0"/>
              </a:rPr>
              <a:t>RG</a:t>
            </a:r>
            <a:endParaRPr lang="nl-BE" sz="1400" b="1" dirty="0">
              <a:latin typeface="Calibri" pitchFamily="34" charset="0"/>
            </a:endParaRPr>
          </a:p>
        </p:txBody>
      </p:sp>
      <p:sp>
        <p:nvSpPr>
          <p:cNvPr id="32" name="TextBox 31"/>
          <p:cNvSpPr txBox="1"/>
          <p:nvPr/>
        </p:nvSpPr>
        <p:spPr bwMode="auto">
          <a:xfrm>
            <a:off x="8435975" y="2997200"/>
            <a:ext cx="555625" cy="539750"/>
          </a:xfrm>
          <a:prstGeom prst="ellipse">
            <a:avLst/>
          </a:prstGeom>
          <a:solidFill>
            <a:schemeClr val="accent3">
              <a:lumMod val="75000"/>
            </a:schemeClr>
          </a:solidFill>
        </p:spPr>
        <p:txBody>
          <a:bodyPr lIns="0" tIns="0" rIns="0" bIns="0" anchor="ctr"/>
          <a:lstStyle/>
          <a:p>
            <a:pPr algn="ctr">
              <a:spcBef>
                <a:spcPts val="0"/>
              </a:spcBef>
              <a:defRPr/>
            </a:pPr>
            <a:r>
              <a:rPr lang="en-GB" sz="1400" b="1" dirty="0">
                <a:latin typeface="Calibri" pitchFamily="34" charset="0"/>
              </a:rPr>
              <a:t>IG</a:t>
            </a:r>
            <a:endParaRPr lang="nl-BE" sz="1400" b="1" dirty="0">
              <a:latin typeface="Calibri" pitchFamily="34" charset="0"/>
            </a:endParaRPr>
          </a:p>
        </p:txBody>
      </p:sp>
      <p:sp>
        <p:nvSpPr>
          <p:cNvPr id="33" name="TextBox 32"/>
          <p:cNvSpPr txBox="1"/>
          <p:nvPr/>
        </p:nvSpPr>
        <p:spPr bwMode="auto">
          <a:xfrm>
            <a:off x="8435975" y="4216400"/>
            <a:ext cx="555625" cy="539750"/>
          </a:xfrm>
          <a:prstGeom prst="ellipse">
            <a:avLst/>
          </a:prstGeom>
          <a:solidFill>
            <a:schemeClr val="accent3">
              <a:lumMod val="75000"/>
            </a:schemeClr>
          </a:solidFill>
        </p:spPr>
        <p:txBody>
          <a:bodyPr lIns="0" tIns="0" rIns="0" bIns="0" anchor="ctr"/>
          <a:lstStyle/>
          <a:p>
            <a:pPr algn="ctr">
              <a:spcBef>
                <a:spcPts val="0"/>
              </a:spcBef>
              <a:defRPr/>
            </a:pPr>
            <a:r>
              <a:rPr lang="en-GB" sz="1400" b="1" dirty="0">
                <a:latin typeface="Calibri" pitchFamily="34" charset="0"/>
              </a:rPr>
              <a:t>SRG</a:t>
            </a:r>
            <a:endParaRPr lang="nl-BE" sz="1400" b="1" dirty="0">
              <a:latin typeface="Calibri" pitchFamily="34" charset="0"/>
            </a:endParaRPr>
          </a:p>
        </p:txBody>
      </p:sp>
      <p:sp>
        <p:nvSpPr>
          <p:cNvPr id="34" name="TextBox 33"/>
          <p:cNvSpPr txBox="1"/>
          <p:nvPr/>
        </p:nvSpPr>
        <p:spPr bwMode="auto">
          <a:xfrm>
            <a:off x="8435975" y="5403850"/>
            <a:ext cx="555625" cy="539750"/>
          </a:xfrm>
          <a:prstGeom prst="ellipse">
            <a:avLst/>
          </a:prstGeom>
          <a:solidFill>
            <a:schemeClr val="accent3">
              <a:lumMod val="75000"/>
            </a:schemeClr>
          </a:solidFill>
        </p:spPr>
        <p:txBody>
          <a:bodyPr lIns="0" tIns="0" rIns="0" bIns="0" anchor="ctr"/>
          <a:lstStyle/>
          <a:p>
            <a:pPr algn="ctr">
              <a:spcBef>
                <a:spcPts val="0"/>
              </a:spcBef>
              <a:defRPr/>
            </a:pPr>
            <a:r>
              <a:rPr lang="en-GB" sz="1200" b="1" dirty="0">
                <a:latin typeface="Calibri" pitchFamily="34" charset="0"/>
              </a:rPr>
              <a:t>All/ Public</a:t>
            </a:r>
            <a:endParaRPr lang="nl-BE" sz="1200" b="1" dirty="0">
              <a:latin typeface="Calibri" pitchFamily="34" charset="0"/>
            </a:endParaRPr>
          </a:p>
        </p:txBody>
      </p:sp>
      <p:sp>
        <p:nvSpPr>
          <p:cNvPr id="35" name="TextBox 34"/>
          <p:cNvSpPr txBox="1"/>
          <p:nvPr/>
        </p:nvSpPr>
        <p:spPr bwMode="auto">
          <a:xfrm>
            <a:off x="8435975" y="4811713"/>
            <a:ext cx="555625" cy="539750"/>
          </a:xfrm>
          <a:prstGeom prst="ellipse">
            <a:avLst/>
          </a:prstGeom>
          <a:solidFill>
            <a:schemeClr val="accent3">
              <a:lumMod val="75000"/>
            </a:schemeClr>
          </a:solidFill>
        </p:spPr>
        <p:txBody>
          <a:bodyPr lIns="0" tIns="0" rIns="0" bIns="0" anchor="ctr"/>
          <a:lstStyle/>
          <a:p>
            <a:pPr algn="ctr">
              <a:spcBef>
                <a:spcPts val="0"/>
              </a:spcBef>
              <a:defRPr/>
            </a:pPr>
            <a:r>
              <a:rPr lang="en-GB" sz="1400" b="1" dirty="0">
                <a:latin typeface="Calibri" pitchFamily="34" charset="0"/>
              </a:rPr>
              <a:t>SC</a:t>
            </a:r>
            <a:endParaRPr lang="nl-BE" sz="1400" b="1" dirty="0">
              <a:latin typeface="Calibri" pitchFamily="34" charset="0"/>
            </a:endParaRPr>
          </a:p>
        </p:txBody>
      </p:sp>
      <p:cxnSp>
        <p:nvCxnSpPr>
          <p:cNvPr id="36" name="Straight Arrow Connector 35"/>
          <p:cNvCxnSpPr/>
          <p:nvPr/>
        </p:nvCxnSpPr>
        <p:spPr bwMode="auto">
          <a:xfrm>
            <a:off x="7945438" y="2690368"/>
            <a:ext cx="490537" cy="0"/>
          </a:xfrm>
          <a:prstGeom prst="straightConnector1">
            <a:avLst/>
          </a:prstGeom>
          <a:noFill/>
          <a:ln w="15875" cap="flat" cmpd="sng" algn="ctr">
            <a:solidFill>
              <a:schemeClr val="accent4">
                <a:lumMod val="50000"/>
                <a:lumOff val="50000"/>
              </a:schemeClr>
            </a:solidFill>
            <a:prstDash val="dash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37" name="Straight Arrow Connector 36"/>
          <p:cNvCxnSpPr>
            <a:stCxn id="23" idx="3"/>
            <a:endCxn id="28" idx="3"/>
          </p:cNvCxnSpPr>
          <p:nvPr/>
        </p:nvCxnSpPr>
        <p:spPr bwMode="auto">
          <a:xfrm flipV="1">
            <a:off x="7926388" y="2846388"/>
            <a:ext cx="590550" cy="490537"/>
          </a:xfrm>
          <a:prstGeom prst="straightConnector1">
            <a:avLst/>
          </a:prstGeom>
          <a:noFill/>
          <a:ln w="15875" cap="flat" cmpd="sng" algn="ctr">
            <a:solidFill>
              <a:schemeClr val="accent4">
                <a:lumMod val="50000"/>
                <a:lumOff val="50000"/>
              </a:schemeClr>
            </a:solidFill>
            <a:prstDash val="dash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38" name="Straight Arrow Connector 37"/>
          <p:cNvCxnSpPr>
            <a:stCxn id="32" idx="3"/>
          </p:cNvCxnSpPr>
          <p:nvPr/>
        </p:nvCxnSpPr>
        <p:spPr bwMode="auto">
          <a:xfrm flipH="1">
            <a:off x="7972425" y="3457575"/>
            <a:ext cx="544513" cy="449263"/>
          </a:xfrm>
          <a:prstGeom prst="straightConnector1">
            <a:avLst/>
          </a:prstGeom>
          <a:noFill/>
          <a:ln w="15875" cap="flat" cmpd="sng" algn="ctr">
            <a:solidFill>
              <a:schemeClr val="accent4">
                <a:lumMod val="50000"/>
                <a:lumOff val="50000"/>
              </a:schemeClr>
            </a:solidFill>
            <a:prstDash val="dash"/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39" name="Straight Arrow Connector 38"/>
          <p:cNvCxnSpPr/>
          <p:nvPr/>
        </p:nvCxnSpPr>
        <p:spPr bwMode="auto">
          <a:xfrm flipH="1" flipV="1">
            <a:off x="7983538" y="3930650"/>
            <a:ext cx="487362" cy="3175"/>
          </a:xfrm>
          <a:prstGeom prst="straightConnector1">
            <a:avLst/>
          </a:prstGeom>
          <a:noFill/>
          <a:ln w="15875" cap="flat" cmpd="sng" algn="ctr">
            <a:solidFill>
              <a:schemeClr val="accent4">
                <a:lumMod val="50000"/>
                <a:lumOff val="50000"/>
              </a:schemeClr>
            </a:solidFill>
            <a:prstDash val="dash"/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40" name="Straight Arrow Connector 39"/>
          <p:cNvCxnSpPr>
            <a:stCxn id="33" idx="1"/>
          </p:cNvCxnSpPr>
          <p:nvPr/>
        </p:nvCxnSpPr>
        <p:spPr bwMode="auto">
          <a:xfrm flipH="1" flipV="1">
            <a:off x="7967663" y="4032250"/>
            <a:ext cx="549275" cy="263525"/>
          </a:xfrm>
          <a:prstGeom prst="straightConnector1">
            <a:avLst/>
          </a:prstGeom>
          <a:noFill/>
          <a:ln w="15875" cap="flat" cmpd="sng" algn="ctr">
            <a:solidFill>
              <a:schemeClr val="accent4">
                <a:lumMod val="50000"/>
                <a:lumOff val="50000"/>
              </a:schemeClr>
            </a:solidFill>
            <a:prstDash val="dash"/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41" name="Elbow Connector 40"/>
          <p:cNvCxnSpPr>
            <a:stCxn id="19" idx="6"/>
          </p:cNvCxnSpPr>
          <p:nvPr/>
        </p:nvCxnSpPr>
        <p:spPr bwMode="auto">
          <a:xfrm>
            <a:off x="4433515" y="2003500"/>
            <a:ext cx="4098925" cy="463550"/>
          </a:xfrm>
          <a:prstGeom prst="bentConnector3">
            <a:avLst/>
          </a:prstGeom>
          <a:noFill/>
          <a:ln w="15875" cap="flat" cmpd="sng" algn="ctr">
            <a:solidFill>
              <a:schemeClr val="tx1">
                <a:lumMod val="50000"/>
                <a:lumOff val="50000"/>
              </a:schemeClr>
            </a:solidFill>
            <a:prstDash val="dash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42" name="Straight Arrow Connector 41"/>
          <p:cNvCxnSpPr/>
          <p:nvPr/>
        </p:nvCxnSpPr>
        <p:spPr bwMode="auto">
          <a:xfrm>
            <a:off x="7926388" y="3357563"/>
            <a:ext cx="625475" cy="312737"/>
          </a:xfrm>
          <a:prstGeom prst="straightConnector1">
            <a:avLst/>
          </a:prstGeom>
          <a:noFill/>
          <a:ln w="15875" cap="flat" cmpd="sng" algn="ctr">
            <a:solidFill>
              <a:schemeClr val="accent4">
                <a:lumMod val="50000"/>
                <a:lumOff val="50000"/>
              </a:schemeClr>
            </a:solidFill>
            <a:prstDash val="dash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43" name="Straight Arrow Connector 42"/>
          <p:cNvCxnSpPr/>
          <p:nvPr/>
        </p:nvCxnSpPr>
        <p:spPr bwMode="auto">
          <a:xfrm>
            <a:off x="5652119" y="2708275"/>
            <a:ext cx="224637" cy="0"/>
          </a:xfrm>
          <a:prstGeom prst="straightConnector1">
            <a:avLst/>
          </a:prstGeom>
          <a:noFill/>
          <a:ln w="15875" cap="flat" cmpd="sng" algn="ctr">
            <a:solidFill>
              <a:schemeClr val="accent4">
                <a:lumMod val="50000"/>
                <a:lumOff val="50000"/>
              </a:schemeClr>
            </a:solidFill>
            <a:prstDash val="dash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44" name="Straight Arrow Connector 43"/>
          <p:cNvCxnSpPr/>
          <p:nvPr/>
        </p:nvCxnSpPr>
        <p:spPr bwMode="auto">
          <a:xfrm>
            <a:off x="5652119" y="3289300"/>
            <a:ext cx="224637" cy="0"/>
          </a:xfrm>
          <a:prstGeom prst="straightConnector1">
            <a:avLst/>
          </a:prstGeom>
          <a:noFill/>
          <a:ln w="15875" cap="flat" cmpd="sng" algn="ctr">
            <a:solidFill>
              <a:schemeClr val="accent4">
                <a:lumMod val="50000"/>
                <a:lumOff val="50000"/>
              </a:schemeClr>
            </a:solidFill>
            <a:prstDash val="dash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45" name="Straight Arrow Connector 44"/>
          <p:cNvCxnSpPr/>
          <p:nvPr/>
        </p:nvCxnSpPr>
        <p:spPr bwMode="auto">
          <a:xfrm>
            <a:off x="5652119" y="4164013"/>
            <a:ext cx="216573" cy="0"/>
          </a:xfrm>
          <a:prstGeom prst="straightConnector1">
            <a:avLst/>
          </a:prstGeom>
          <a:noFill/>
          <a:ln w="15875" cap="flat" cmpd="sng" algn="ctr">
            <a:solidFill>
              <a:schemeClr val="accent4">
                <a:lumMod val="50000"/>
                <a:lumOff val="50000"/>
              </a:schemeClr>
            </a:solidFill>
            <a:prstDash val="dash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46" name="Straight Arrow Connector 45"/>
          <p:cNvCxnSpPr/>
          <p:nvPr/>
        </p:nvCxnSpPr>
        <p:spPr bwMode="auto">
          <a:xfrm>
            <a:off x="5652119" y="5056188"/>
            <a:ext cx="243068" cy="0"/>
          </a:xfrm>
          <a:prstGeom prst="straightConnector1">
            <a:avLst/>
          </a:prstGeom>
          <a:noFill/>
          <a:ln w="15875" cap="flat" cmpd="sng" algn="ctr">
            <a:solidFill>
              <a:schemeClr val="accent4">
                <a:lumMod val="50000"/>
                <a:lumOff val="50000"/>
              </a:schemeClr>
            </a:solidFill>
            <a:prstDash val="dash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grpSp>
        <p:nvGrpSpPr>
          <p:cNvPr id="47" name="Group 46"/>
          <p:cNvGrpSpPr/>
          <p:nvPr/>
        </p:nvGrpSpPr>
        <p:grpSpPr>
          <a:xfrm>
            <a:off x="4888444" y="2632075"/>
            <a:ext cx="763675" cy="2547938"/>
            <a:chOff x="4888444" y="2632075"/>
            <a:chExt cx="763675" cy="2547938"/>
          </a:xfrm>
        </p:grpSpPr>
        <p:sp>
          <p:nvSpPr>
            <p:cNvPr id="48" name="TextBox 47"/>
            <p:cNvSpPr txBox="1"/>
            <p:nvPr/>
          </p:nvSpPr>
          <p:spPr bwMode="auto">
            <a:xfrm rot="5400000">
              <a:off x="4090118" y="3618012"/>
              <a:ext cx="2547938" cy="576064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</p:spPr>
          <p:txBody>
            <a:bodyPr/>
            <a:lstStyle/>
            <a:p>
              <a:pPr algn="ctr">
                <a:defRPr/>
              </a:pPr>
              <a:r>
                <a:rPr lang="en-GB" sz="1600" b="1" dirty="0">
                  <a:solidFill>
                    <a:schemeClr val="accent1"/>
                  </a:solidFill>
                  <a:latin typeface="Calibri" pitchFamily="34" charset="0"/>
                </a:rPr>
                <a:t>Programme metrics</a:t>
              </a:r>
            </a:p>
            <a:p>
              <a:pPr algn="ctr">
                <a:defRPr/>
              </a:pPr>
              <a:r>
                <a:rPr lang="en-GB" sz="1200" b="1" dirty="0">
                  <a:solidFill>
                    <a:schemeClr val="accent1"/>
                  </a:solidFill>
                  <a:latin typeface="Calibri" pitchFamily="34" charset="0"/>
                </a:rPr>
                <a:t>Aggregated results, benchmarking</a:t>
              </a:r>
              <a:endParaRPr lang="nl-BE" sz="1200" b="1" dirty="0">
                <a:solidFill>
                  <a:schemeClr val="accent1"/>
                </a:solidFill>
                <a:latin typeface="Calibri" pitchFamily="34" charset="0"/>
              </a:endParaRPr>
            </a:p>
          </p:txBody>
        </p:sp>
        <p:grpSp>
          <p:nvGrpSpPr>
            <p:cNvPr id="49" name="Group 48"/>
            <p:cNvGrpSpPr/>
            <p:nvPr/>
          </p:nvGrpSpPr>
          <p:grpSpPr>
            <a:xfrm>
              <a:off x="4888444" y="3252556"/>
              <a:ext cx="187611" cy="1616604"/>
              <a:chOff x="4888444" y="3474297"/>
              <a:chExt cx="187611" cy="1337416"/>
            </a:xfrm>
          </p:grpSpPr>
          <p:cxnSp>
            <p:nvCxnSpPr>
              <p:cNvPr id="50" name="Straight Arrow Connector 49"/>
              <p:cNvCxnSpPr/>
              <p:nvPr/>
            </p:nvCxnSpPr>
            <p:spPr bwMode="auto">
              <a:xfrm>
                <a:off x="4888444" y="3474297"/>
                <a:ext cx="187611" cy="0"/>
              </a:xfrm>
              <a:prstGeom prst="straightConnector1">
                <a:avLst/>
              </a:prstGeom>
              <a:noFill/>
              <a:ln w="76200" cap="flat" cmpd="sng" algn="ctr">
                <a:solidFill>
                  <a:schemeClr val="accent4">
                    <a:lumMod val="50000"/>
                    <a:lumOff val="50000"/>
                  </a:schemeClr>
                </a:solidFill>
                <a:prstDash val="dash"/>
                <a:round/>
                <a:headEnd type="none" w="med" len="med"/>
                <a:tailEnd type="triangle" w="lg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51" name="Straight Arrow Connector 50"/>
              <p:cNvCxnSpPr/>
              <p:nvPr/>
            </p:nvCxnSpPr>
            <p:spPr bwMode="auto">
              <a:xfrm>
                <a:off x="4888444" y="4143005"/>
                <a:ext cx="187611" cy="0"/>
              </a:xfrm>
              <a:prstGeom prst="straightConnector1">
                <a:avLst/>
              </a:prstGeom>
              <a:noFill/>
              <a:ln w="76200" cap="flat" cmpd="sng" algn="ctr">
                <a:solidFill>
                  <a:schemeClr val="accent4">
                    <a:lumMod val="50000"/>
                    <a:lumOff val="50000"/>
                  </a:schemeClr>
                </a:solidFill>
                <a:prstDash val="dash"/>
                <a:round/>
                <a:headEnd type="none" w="med" len="med"/>
                <a:tailEnd type="triangle" w="lg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52" name="Straight Arrow Connector 51"/>
              <p:cNvCxnSpPr/>
              <p:nvPr/>
            </p:nvCxnSpPr>
            <p:spPr bwMode="auto">
              <a:xfrm>
                <a:off x="4888444" y="4811713"/>
                <a:ext cx="187611" cy="0"/>
              </a:xfrm>
              <a:prstGeom prst="straightConnector1">
                <a:avLst/>
              </a:prstGeom>
              <a:noFill/>
              <a:ln w="76200" cap="flat" cmpd="sng" algn="ctr">
                <a:solidFill>
                  <a:schemeClr val="accent4">
                    <a:lumMod val="50000"/>
                    <a:lumOff val="50000"/>
                  </a:schemeClr>
                </a:solidFill>
                <a:prstDash val="dash"/>
                <a:round/>
                <a:headEnd type="none" w="med" len="med"/>
                <a:tailEnd type="triangle" w="lg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</p:cxnSp>
        </p:grpSp>
      </p:grpSp>
      <p:sp>
        <p:nvSpPr>
          <p:cNvPr id="53" name="TextBox 52"/>
          <p:cNvSpPr txBox="1">
            <a:spLocks noChangeArrowheads="1"/>
          </p:cNvSpPr>
          <p:nvPr/>
        </p:nvSpPr>
        <p:spPr bwMode="auto">
          <a:xfrm>
            <a:off x="3347864" y="5247806"/>
            <a:ext cx="1440160" cy="646331"/>
          </a:xfrm>
          <a:prstGeom prst="rect">
            <a:avLst/>
          </a:prstGeom>
          <a:solidFill>
            <a:srgbClr val="99CC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ahoma" pitchFamily="34" charset="0"/>
                <a:ea typeface="ヒラギノ角ゴ Pro W3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itchFamily="34" charset="0"/>
                <a:ea typeface="ヒラギノ角ゴ Pro W3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itchFamily="34" charset="0"/>
                <a:ea typeface="ヒラギノ角ゴ Pro W3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itchFamily="34" charset="0"/>
                <a:ea typeface="ヒラギノ角ゴ Pro W3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itchFamily="34" charset="0"/>
                <a:ea typeface="ヒラギノ角ゴ Pro W3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D1C24"/>
              </a:buClr>
              <a:buFont typeface="Monotype Sorts" pitchFamily="2" charset="2"/>
              <a:defRPr>
                <a:solidFill>
                  <a:schemeClr val="tx1"/>
                </a:solidFill>
                <a:latin typeface="Tahoma" pitchFamily="34" charset="0"/>
                <a:ea typeface="ヒラギノ角ゴ Pro W3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D1C24"/>
              </a:buClr>
              <a:buFont typeface="Monotype Sorts" pitchFamily="2" charset="2"/>
              <a:defRPr>
                <a:solidFill>
                  <a:schemeClr val="tx1"/>
                </a:solidFill>
                <a:latin typeface="Tahoma" pitchFamily="34" charset="0"/>
                <a:ea typeface="ヒラギノ角ゴ Pro W3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D1C24"/>
              </a:buClr>
              <a:buFont typeface="Monotype Sorts" pitchFamily="2" charset="2"/>
              <a:defRPr>
                <a:solidFill>
                  <a:schemeClr val="tx1"/>
                </a:solidFill>
                <a:latin typeface="Tahoma" pitchFamily="34" charset="0"/>
                <a:ea typeface="ヒラギノ角ゴ Pro W3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D1C24"/>
              </a:buClr>
              <a:buFont typeface="Monotype Sorts" pitchFamily="2" charset="2"/>
              <a:defRPr>
                <a:solidFill>
                  <a:schemeClr val="tx1"/>
                </a:solidFill>
                <a:latin typeface="Tahoma" pitchFamily="34" charset="0"/>
                <a:ea typeface="ヒラギノ角ゴ Pro W3" charset="-128"/>
              </a:defRPr>
            </a:lvl9pPr>
          </a:lstStyle>
          <a:p>
            <a:pPr algn="ctr"/>
            <a:r>
              <a:rPr lang="en-GB" b="1" dirty="0" smtClean="0">
                <a:solidFill>
                  <a:srgbClr val="0066CC"/>
                </a:solidFill>
                <a:latin typeface="Calibri" pitchFamily="34" charset="0"/>
              </a:rPr>
              <a:t>Other </a:t>
            </a:r>
            <a:r>
              <a:rPr lang="en-GB" b="1" dirty="0" err="1" smtClean="0">
                <a:solidFill>
                  <a:srgbClr val="0066CC"/>
                </a:solidFill>
                <a:latin typeface="Calibri" pitchFamily="34" charset="0"/>
              </a:rPr>
              <a:t>analy-tical</a:t>
            </a:r>
            <a:r>
              <a:rPr lang="en-GB" b="1" dirty="0" smtClean="0">
                <a:solidFill>
                  <a:srgbClr val="0066CC"/>
                </a:solidFill>
                <a:latin typeface="Calibri" pitchFamily="34" charset="0"/>
              </a:rPr>
              <a:t> tools</a:t>
            </a:r>
            <a:endParaRPr lang="nl-BE" sz="1200" b="1" dirty="0">
              <a:solidFill>
                <a:srgbClr val="0066CC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663808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2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2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2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6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1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1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8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2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7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8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2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3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8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2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3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2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3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4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5" fill="hold">
                      <p:stCondLst>
                        <p:cond delay="indefinite"/>
                      </p:stCondLst>
                      <p:childTnLst>
                        <p:par>
                          <p:cTn id="186" fill="hold">
                            <p:stCondLst>
                              <p:cond delay="0"/>
                            </p:stCondLst>
                            <p:childTnLst>
                              <p:par>
                                <p:cTn id="18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9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0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1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4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9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0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1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4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5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6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2" grpId="0" animBg="1"/>
      <p:bldP spid="23" grpId="0" animBg="1"/>
      <p:bldP spid="24" grpId="0" animBg="1"/>
      <p:bldP spid="28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5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Knowledge Management aims firstly to establish where we are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b="1" dirty="0" smtClean="0"/>
              <a:t>Knowledge management (KM) </a:t>
            </a:r>
            <a:r>
              <a:rPr lang="en-US" dirty="0" smtClean="0"/>
              <a:t>is</a:t>
            </a:r>
            <a:r>
              <a:rPr lang="en-US" b="1" dirty="0" smtClean="0"/>
              <a:t> </a:t>
            </a:r>
            <a:r>
              <a:rPr lang="en-US" dirty="0" smtClean="0"/>
              <a:t>identifying</a:t>
            </a:r>
            <a:r>
              <a:rPr lang="en-US" dirty="0"/>
              <a:t>, capturing, evaluating</a:t>
            </a:r>
            <a:r>
              <a:rPr lang="en-US" dirty="0" smtClean="0"/>
              <a:t>, compiling &amp; sharing </a:t>
            </a:r>
            <a:r>
              <a:rPr lang="en-US" dirty="0"/>
              <a:t>of an </a:t>
            </a:r>
            <a:r>
              <a:rPr lang="en-US" dirty="0" err="1"/>
              <a:t>organisation’s</a:t>
            </a:r>
            <a:r>
              <a:rPr lang="en-US" dirty="0"/>
              <a:t> information </a:t>
            </a:r>
            <a:r>
              <a:rPr lang="en-US" dirty="0" smtClean="0"/>
              <a:t>assets =&gt; here, </a:t>
            </a:r>
            <a:r>
              <a:rPr lang="en-US" dirty="0" err="1" smtClean="0"/>
              <a:t>technol</a:t>
            </a:r>
            <a:r>
              <a:rPr lang="en-US" dirty="0" smtClean="0"/>
              <a:t>-related information</a:t>
            </a:r>
            <a:endParaRPr lang="en-US" dirty="0"/>
          </a:p>
          <a:p>
            <a:r>
              <a:rPr lang="en-US" b="1" dirty="0" smtClean="0"/>
              <a:t>KM process will facilitate measurement of technological </a:t>
            </a:r>
            <a:r>
              <a:rPr lang="en-US" b="1" dirty="0"/>
              <a:t>progress being achieved </a:t>
            </a:r>
            <a:r>
              <a:rPr lang="en-US" b="1" dirty="0" smtClean="0"/>
              <a:t>via our </a:t>
            </a:r>
            <a:r>
              <a:rPr lang="en-US" b="1" dirty="0" err="1" smtClean="0"/>
              <a:t>programme</a:t>
            </a:r>
            <a:r>
              <a:rPr lang="en-US" dirty="0" smtClean="0"/>
              <a:t>:</a:t>
            </a:r>
            <a:endParaRPr lang="en-US" dirty="0"/>
          </a:p>
          <a:p>
            <a:pPr lvl="1"/>
            <a:r>
              <a:rPr lang="en-US" dirty="0" smtClean="0"/>
              <a:t>At </a:t>
            </a:r>
            <a:r>
              <a:rPr lang="en-US" dirty="0"/>
              <a:t>a project level we evaluate what the project is achieving compared to the project's objectives and targets</a:t>
            </a:r>
          </a:p>
          <a:p>
            <a:pPr lvl="1"/>
            <a:r>
              <a:rPr lang="en-US" dirty="0" smtClean="0"/>
              <a:t> </a:t>
            </a:r>
            <a:r>
              <a:rPr lang="en-US" dirty="0"/>
              <a:t>We </a:t>
            </a:r>
            <a:r>
              <a:rPr lang="en-US" dirty="0" smtClean="0"/>
              <a:t>are now bringing </a:t>
            </a:r>
            <a:r>
              <a:rPr lang="en-US" dirty="0"/>
              <a:t>this to a </a:t>
            </a:r>
            <a:r>
              <a:rPr lang="en-US" dirty="0" err="1"/>
              <a:t>programme</a:t>
            </a:r>
            <a:r>
              <a:rPr lang="en-US" dirty="0"/>
              <a:t> level, to evaluate, quantitatively, </a:t>
            </a:r>
            <a:r>
              <a:rPr lang="en-US" b="1" dirty="0"/>
              <a:t>how the FCH JU </a:t>
            </a:r>
            <a:r>
              <a:rPr lang="en-US" b="1" dirty="0" err="1" smtClean="0"/>
              <a:t>programme</a:t>
            </a:r>
            <a:r>
              <a:rPr lang="en-US" b="1" dirty="0" smtClean="0"/>
              <a:t> is contributing</a:t>
            </a:r>
            <a:r>
              <a:rPr lang="en-US" dirty="0" smtClean="0"/>
              <a:t>, </a:t>
            </a:r>
            <a:r>
              <a:rPr lang="en-US" dirty="0"/>
              <a:t>through its </a:t>
            </a:r>
            <a:r>
              <a:rPr lang="en-US" dirty="0" smtClean="0"/>
              <a:t>portfolio of projects and their achievements, </a:t>
            </a:r>
            <a:r>
              <a:rPr lang="en-US" b="1" dirty="0"/>
              <a:t>to advancing </a:t>
            </a:r>
            <a:r>
              <a:rPr lang="en-US" b="1" dirty="0" smtClean="0"/>
              <a:t>the technology towards commercialization</a:t>
            </a:r>
            <a:r>
              <a:rPr lang="en-US" dirty="0" smtClean="0"/>
              <a:t> =&gt; </a:t>
            </a:r>
            <a:r>
              <a:rPr lang="en-US" dirty="0" smtClean="0">
                <a:solidFill>
                  <a:srgbClr val="FF0000"/>
                </a:solidFill>
              </a:rPr>
              <a:t>in </a:t>
            </a:r>
            <a:r>
              <a:rPr lang="en-US" dirty="0">
                <a:solidFill>
                  <a:srgbClr val="FF0000"/>
                </a:solidFill>
              </a:rPr>
              <a:t>accordance with </a:t>
            </a:r>
            <a:r>
              <a:rPr lang="en-US" dirty="0" smtClean="0">
                <a:solidFill>
                  <a:srgbClr val="FF0000"/>
                </a:solidFill>
              </a:rPr>
              <a:t>the mandate of the FCH JU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5044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 are building on the picture of individual project achievements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9512" y="1988840"/>
            <a:ext cx="8568952" cy="48477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1267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To obtain a global view of what the </a:t>
            </a:r>
            <a:r>
              <a:rPr lang="en-US" dirty="0" err="1" smtClean="0"/>
              <a:t>programme</a:t>
            </a:r>
            <a:r>
              <a:rPr lang="en-US" dirty="0" smtClean="0"/>
              <a:t> is doing vs objectives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1520" y="1844824"/>
            <a:ext cx="8424936" cy="49802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3996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 achieve this we need </a:t>
            </a:r>
            <a:r>
              <a:rPr lang="en-US" dirty="0" err="1" smtClean="0"/>
              <a:t>harmonised</a:t>
            </a:r>
            <a:r>
              <a:rPr lang="en-US" dirty="0" smtClean="0"/>
              <a:t> data collection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Projects of similar type don’t always measure/collect same data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Not all data collected by projects are KM-relevant 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75402" y="2348880"/>
            <a:ext cx="7245511" cy="38164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6404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Harmonised</a:t>
            </a:r>
            <a:r>
              <a:rPr lang="en-US" dirty="0" smtClean="0"/>
              <a:t> data collection process &amp; implications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FCH JU is developing </a:t>
            </a:r>
            <a:r>
              <a:rPr lang="en-US" b="1" dirty="0" smtClean="0"/>
              <a:t>parameter templates per technology type</a:t>
            </a:r>
            <a:r>
              <a:rPr lang="en-US" dirty="0" smtClean="0"/>
              <a:t>, with </a:t>
            </a:r>
            <a:r>
              <a:rPr lang="en-US" b="1" dirty="0" smtClean="0"/>
              <a:t>key techno-economic indicators/data requirements for KM purposes</a:t>
            </a:r>
          </a:p>
          <a:p>
            <a:r>
              <a:rPr lang="en-US" dirty="0" smtClean="0"/>
              <a:t>Staged data collection is envisaged: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b="1" dirty="0" smtClean="0"/>
              <a:t>Finished projects</a:t>
            </a:r>
            <a:r>
              <a:rPr lang="en-US" dirty="0" smtClean="0"/>
              <a:t>: internal (FCH JU) compilation of data based on data in final project report, to fill out template; “missing” data requested by FCH JU to coordinators via Excel format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b="1" dirty="0" smtClean="0"/>
              <a:t>Ongoing and future projects</a:t>
            </a:r>
            <a:r>
              <a:rPr lang="en-US" dirty="0" smtClean="0"/>
              <a:t>: project data reporting/collection done directly by the project via software interface (TEMONAS)</a:t>
            </a:r>
            <a:endParaRPr lang="en-US" dirty="0"/>
          </a:p>
          <a:p>
            <a:pPr marL="514350" indent="-457200"/>
            <a:r>
              <a:rPr lang="en-US" dirty="0" smtClean="0"/>
              <a:t>Much of the data already collected systematically – we’re aiming for centralized data collection on </a:t>
            </a:r>
            <a:r>
              <a:rPr lang="en-US" b="1" dirty="0" smtClean="0"/>
              <a:t>averaged</a:t>
            </a:r>
            <a:r>
              <a:rPr lang="en-US" dirty="0" smtClean="0"/>
              <a:t> </a:t>
            </a:r>
            <a:r>
              <a:rPr lang="en-US" b="1" dirty="0" smtClean="0"/>
              <a:t>data</a:t>
            </a:r>
          </a:p>
          <a:p>
            <a:pPr marL="514350" indent="-457200"/>
            <a:r>
              <a:rPr lang="en-US" dirty="0" smtClean="0"/>
              <a:t>Not all data collected within the projects is required/KM-relevant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9775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All of this in the context of wider objectives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Engaging support for the technology: </a:t>
            </a:r>
            <a:r>
              <a:rPr lang="en-US" dirty="0" smtClean="0"/>
              <a:t>by confirming the progress of the European FCH industry and its relevance in Europe’s energy future</a:t>
            </a:r>
          </a:p>
          <a:p>
            <a:r>
              <a:rPr lang="en-US" b="1" dirty="0" smtClean="0"/>
              <a:t>Providing input to policy-making: </a:t>
            </a:r>
            <a:r>
              <a:rPr lang="en-US" dirty="0" smtClean="0"/>
              <a:t>identifying and justifying areas warranting policy support  </a:t>
            </a:r>
          </a:p>
          <a:p>
            <a:r>
              <a:rPr lang="en-US" b="1" dirty="0" smtClean="0"/>
              <a:t>Gauging our position in the worldwide industry</a:t>
            </a:r>
            <a:r>
              <a:rPr lang="en-US" dirty="0" smtClean="0"/>
              <a:t>: enabling us to capitalize on strengths</a:t>
            </a:r>
            <a:endParaRPr lang="en-GB" dirty="0"/>
          </a:p>
          <a:p>
            <a:r>
              <a:rPr lang="en-US" b="1" dirty="0" smtClean="0"/>
              <a:t>Orient FCH JU </a:t>
            </a:r>
            <a:r>
              <a:rPr lang="en-US" b="1" dirty="0" err="1" smtClean="0"/>
              <a:t>programme</a:t>
            </a:r>
            <a:r>
              <a:rPr lang="en-US" dirty="0" smtClean="0"/>
              <a:t>: identifying gaps that require addressing to meet objectives/targets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5801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>
          <a:xfrm>
            <a:off x="2268538" y="0"/>
            <a:ext cx="6767512" cy="1044575"/>
          </a:xfrm>
        </p:spPr>
        <p:txBody>
          <a:bodyPr/>
          <a:lstStyle/>
          <a:p>
            <a:r>
              <a:rPr lang="en-GB" dirty="0" smtClean="0"/>
              <a:t>TEMONAS will be main means for external data reporting</a:t>
            </a:r>
            <a:endParaRPr lang="nl-BE" dirty="0" smtClean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388" y="1916113"/>
            <a:ext cx="8856662" cy="4826000"/>
          </a:xfrm>
        </p:spPr>
        <p:txBody>
          <a:bodyPr>
            <a:normAutofit fontScale="92500" lnSpcReduction="10000"/>
          </a:bodyPr>
          <a:lstStyle/>
          <a:p>
            <a:pPr>
              <a:defRPr/>
            </a:pPr>
            <a:r>
              <a:rPr lang="en-GB" b="1" dirty="0" smtClean="0"/>
              <a:t>TEMONAS (</a:t>
            </a:r>
            <a:r>
              <a:rPr lang="en-GB" b="1" dirty="0" err="1" smtClean="0"/>
              <a:t>TE</a:t>
            </a:r>
            <a:r>
              <a:rPr lang="en-GB" dirty="0" err="1" smtClean="0"/>
              <a:t>chnology</a:t>
            </a:r>
            <a:r>
              <a:rPr lang="en-GB" b="1" dirty="0" smtClean="0"/>
              <a:t> </a:t>
            </a:r>
            <a:r>
              <a:rPr lang="en-GB" b="1" dirty="0" err="1" smtClean="0"/>
              <a:t>MON</a:t>
            </a:r>
            <a:r>
              <a:rPr lang="en-GB" dirty="0" err="1" smtClean="0"/>
              <a:t>itoring</a:t>
            </a:r>
            <a:r>
              <a:rPr lang="en-GB" dirty="0" smtClean="0"/>
              <a:t> and</a:t>
            </a:r>
            <a:r>
              <a:rPr lang="en-GB" b="1" dirty="0" smtClean="0"/>
              <a:t> </a:t>
            </a:r>
            <a:r>
              <a:rPr lang="en-GB" b="1" dirty="0" err="1" smtClean="0"/>
              <a:t>AS</a:t>
            </a:r>
            <a:r>
              <a:rPr lang="en-GB" dirty="0" err="1" smtClean="0"/>
              <a:t>sessment</a:t>
            </a:r>
            <a:r>
              <a:rPr lang="en-GB" b="1" dirty="0" smtClean="0"/>
              <a:t> </a:t>
            </a:r>
            <a:r>
              <a:rPr lang="en-GB" dirty="0" smtClean="0"/>
              <a:t>tool</a:t>
            </a:r>
            <a:r>
              <a:rPr lang="en-GB" b="1" dirty="0" smtClean="0"/>
              <a:t>)</a:t>
            </a:r>
          </a:p>
          <a:p>
            <a:pPr lvl="1">
              <a:defRPr/>
            </a:pPr>
            <a:r>
              <a:rPr lang="en-GB" dirty="0" smtClean="0"/>
              <a:t>Tool developed via FCH JU project (delivered end 2013)</a:t>
            </a:r>
          </a:p>
          <a:p>
            <a:pPr lvl="1">
              <a:defRPr/>
            </a:pPr>
            <a:r>
              <a:rPr lang="en-GB" dirty="0" smtClean="0"/>
              <a:t>Allows </a:t>
            </a:r>
            <a:r>
              <a:rPr lang="en-GB" b="1" dirty="0" smtClean="0"/>
              <a:t>centralised entry, treatment and analysis </a:t>
            </a:r>
            <a:r>
              <a:rPr lang="en-GB" dirty="0" smtClean="0"/>
              <a:t>of data from all FCH JU projects in a </a:t>
            </a:r>
            <a:r>
              <a:rPr lang="en-GB" b="1" dirty="0" smtClean="0"/>
              <a:t>secure</a:t>
            </a:r>
            <a:r>
              <a:rPr lang="en-GB" dirty="0" smtClean="0"/>
              <a:t> environment</a:t>
            </a:r>
          </a:p>
          <a:p>
            <a:pPr lvl="1">
              <a:defRPr/>
            </a:pPr>
            <a:r>
              <a:rPr lang="en-GB" dirty="0" smtClean="0"/>
              <a:t>Facilitate creation of a programme-level picture to evaluate technological progress, achievements of the programme (vs MAIP, AIP, international SOTA), gaps, support needs</a:t>
            </a:r>
          </a:p>
          <a:p>
            <a:pPr lvl="1">
              <a:defRPr/>
            </a:pPr>
            <a:r>
              <a:rPr lang="en-GB" dirty="0" smtClean="0"/>
              <a:t>First step will be </a:t>
            </a:r>
            <a:r>
              <a:rPr lang="en-GB" b="1" dirty="0" smtClean="0"/>
              <a:t>pilot with sample of project(s) </a:t>
            </a:r>
            <a:r>
              <a:rPr lang="en-GB" dirty="0" smtClean="0"/>
              <a:t>using external (web-interface) data entry </a:t>
            </a:r>
          </a:p>
          <a:p>
            <a:pPr lvl="1">
              <a:defRPr/>
            </a:pPr>
            <a:r>
              <a:rPr lang="en-GB" dirty="0" smtClean="0"/>
              <a:t>Simultaneously, working on </a:t>
            </a:r>
            <a:r>
              <a:rPr lang="en-GB" b="1" dirty="0" smtClean="0"/>
              <a:t>in-house</a:t>
            </a:r>
            <a:r>
              <a:rPr lang="en-GB" dirty="0" smtClean="0"/>
              <a:t> </a:t>
            </a:r>
            <a:r>
              <a:rPr lang="en-GB" b="1" dirty="0" smtClean="0"/>
              <a:t>data population </a:t>
            </a:r>
            <a:r>
              <a:rPr lang="en-GB" dirty="0" smtClean="0"/>
              <a:t>(MAIP/AIP targets, industry benchmark)</a:t>
            </a:r>
          </a:p>
          <a:p>
            <a:pPr lvl="1">
              <a:defRPr/>
            </a:pPr>
            <a:r>
              <a:rPr lang="en-GB" dirty="0" smtClean="0"/>
              <a:t>Implementation of pilot before end-year, and conducting of first analyses, working towards </a:t>
            </a:r>
            <a:r>
              <a:rPr lang="en-GB" b="1" dirty="0" smtClean="0"/>
              <a:t>full implementation </a:t>
            </a:r>
            <a:r>
              <a:rPr lang="en-GB" dirty="0" smtClean="0"/>
              <a:t>&amp; operation for 2015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Thank you!</a:t>
            </a:r>
            <a:endParaRPr lang="nl-B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spcBef>
                <a:spcPts val="1200"/>
              </a:spcBef>
              <a:spcAft>
                <a:spcPts val="1200"/>
              </a:spcAft>
              <a:buNone/>
            </a:pPr>
            <a:endParaRPr lang="en-GB" sz="4000" b="1" dirty="0"/>
          </a:p>
          <a:p>
            <a:pPr marL="0" indent="0" algn="ctr">
              <a:spcBef>
                <a:spcPts val="1200"/>
              </a:spcBef>
              <a:spcAft>
                <a:spcPts val="1200"/>
              </a:spcAft>
              <a:buNone/>
            </a:pPr>
            <a:endParaRPr lang="en-GB" sz="2000" b="1" dirty="0" smtClean="0"/>
          </a:p>
          <a:p>
            <a:pPr marL="0" indent="0" algn="ctr">
              <a:spcBef>
                <a:spcPts val="1200"/>
              </a:spcBef>
              <a:spcAft>
                <a:spcPts val="1200"/>
              </a:spcAft>
              <a:buNone/>
            </a:pPr>
            <a:r>
              <a:rPr lang="en-GB" b="1" dirty="0" smtClean="0"/>
              <a:t>Contacts: </a:t>
            </a:r>
          </a:p>
          <a:p>
            <a:pPr marL="0" indent="0" algn="ctr">
              <a:spcBef>
                <a:spcPts val="1200"/>
              </a:spcBef>
              <a:spcAft>
                <a:spcPts val="1200"/>
              </a:spcAft>
              <a:buNone/>
            </a:pPr>
            <a:r>
              <a:rPr lang="en-GB" b="1" dirty="0" smtClean="0"/>
              <a:t>Suzanne Shaw – Knowledge Manager </a:t>
            </a:r>
          </a:p>
          <a:p>
            <a:pPr marL="0" indent="0" algn="ctr">
              <a:spcBef>
                <a:spcPts val="1200"/>
              </a:spcBef>
              <a:spcAft>
                <a:spcPts val="1200"/>
              </a:spcAft>
              <a:buNone/>
            </a:pPr>
            <a:r>
              <a:rPr lang="en-GB" b="1" dirty="0" smtClean="0">
                <a:hlinkClick r:id="rId3"/>
              </a:rPr>
              <a:t>suzanne.shaw@fch.europa.eu</a:t>
            </a:r>
            <a:r>
              <a:rPr lang="en-GB" b="1" dirty="0" smtClean="0"/>
              <a:t> </a:t>
            </a:r>
            <a:endParaRPr lang="nl-BE" b="1" dirty="0"/>
          </a:p>
        </p:txBody>
      </p:sp>
    </p:spTree>
    <p:extLst>
      <p:ext uri="{BB962C8B-B14F-4D97-AF65-F5344CB8AC3E}">
        <p14:creationId xmlns:p14="http://schemas.microsoft.com/office/powerpoint/2010/main" val="2474882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Office Theme">
      <a:majorFont>
        <a:latin typeface="Arial"/>
        <a:ea typeface="ヒラギノ角ゴ Pro W3"/>
        <a:cs typeface="Arial"/>
      </a:majorFont>
      <a:minorFont>
        <a:latin typeface="Arial"/>
        <a:ea typeface="ヒラギノ角ゴ Pro W3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rgbClr val="808080"/>
                </a:outerShdw>
              </a:effectLst>
            </a14:hiddenEffects>
          </a:ext>
        </a:extLst>
      </a:spPr>
      <a:bodyPr vert="horz" wrap="square" lIns="90000" tIns="46800" rIns="90000" bIns="4680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>
            <a:srgbClr val="ED1C24"/>
          </a:buClr>
          <a:buSzTx/>
          <a:buFont typeface="Monotype Sorts" pitchFamily="2" charset="2"/>
          <a:buNone/>
          <a:tabLst>
            <a:tab pos="0" algn="l"/>
            <a:tab pos="914400" algn="l"/>
            <a:tab pos="1828800" algn="l"/>
            <a:tab pos="2743200" algn="l"/>
            <a:tab pos="3657600" algn="l"/>
            <a:tab pos="4572000" algn="l"/>
            <a:tab pos="5486400" algn="l"/>
            <a:tab pos="6400800" algn="l"/>
            <a:tab pos="7315200" algn="l"/>
            <a:tab pos="8229600" algn="l"/>
            <a:tab pos="9144000" algn="l"/>
            <a:tab pos="10058400" algn="l"/>
          </a:tabLst>
          <a:defRPr kumimoji="0" lang="en-GB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  <a:ea typeface="ヒラギノ角ゴ Pro W3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rgbClr val="808080"/>
                </a:outerShdw>
              </a:effectLst>
            </a14:hiddenEffects>
          </a:ext>
        </a:extLst>
      </a:spPr>
      <a:bodyPr vert="horz" wrap="square" lIns="90000" tIns="46800" rIns="90000" bIns="4680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>
            <a:srgbClr val="ED1C24"/>
          </a:buClr>
          <a:buSzTx/>
          <a:buFont typeface="Monotype Sorts" pitchFamily="2" charset="2"/>
          <a:buNone/>
          <a:tabLst>
            <a:tab pos="0" algn="l"/>
            <a:tab pos="914400" algn="l"/>
            <a:tab pos="1828800" algn="l"/>
            <a:tab pos="2743200" algn="l"/>
            <a:tab pos="3657600" algn="l"/>
            <a:tab pos="4572000" algn="l"/>
            <a:tab pos="5486400" algn="l"/>
            <a:tab pos="6400800" algn="l"/>
            <a:tab pos="7315200" algn="l"/>
            <a:tab pos="8229600" algn="l"/>
            <a:tab pos="9144000" algn="l"/>
            <a:tab pos="10058400" algn="l"/>
          </a:tabLst>
          <a:defRPr kumimoji="0" lang="en-GB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  <a:ea typeface="ヒラギノ角ゴ Pro W3" charset="-128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FCH JU - Power Point</Template>
  <TotalTime>30858</TotalTime>
  <Words>1190</Words>
  <Application>Microsoft Office PowerPoint</Application>
  <PresentationFormat>On-screen Show (4:3)</PresentationFormat>
  <Paragraphs>144</Paragraphs>
  <Slides>11</Slides>
  <Notes>10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PowerPoint Presentation</vt:lpstr>
      <vt:lpstr>Knowledge Management aims firstly to establish where we are </vt:lpstr>
      <vt:lpstr>We are building on the picture of individual project achievements</vt:lpstr>
      <vt:lpstr>To obtain a global view of what the programme is doing vs objectives</vt:lpstr>
      <vt:lpstr>To achieve this we need harmonised data collection </vt:lpstr>
      <vt:lpstr>Harmonised data collection process &amp; implications</vt:lpstr>
      <vt:lpstr>All of this in the context of wider objectives</vt:lpstr>
      <vt:lpstr>TEMONAS will be main means for external data reporting</vt:lpstr>
      <vt:lpstr>Thank you!</vt:lpstr>
      <vt:lpstr>PowerPoint Presentation</vt:lpstr>
      <vt:lpstr>PowerPoint Presentation</vt:lpstr>
    </vt:vector>
  </TitlesOfParts>
  <Company>European Commission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AIP 2011</dc:title>
  <dc:creator>Delplje</dc:creator>
  <cp:lastModifiedBy>Delplancke Jean Luc ( FCH )</cp:lastModifiedBy>
  <cp:revision>268</cp:revision>
  <cp:lastPrinted>2014-07-02T13:02:25Z</cp:lastPrinted>
  <dcterms:created xsi:type="dcterms:W3CDTF">2011-04-18T07:16:07Z</dcterms:created>
  <dcterms:modified xsi:type="dcterms:W3CDTF">2014-07-09T15:54:53Z</dcterms:modified>
</cp:coreProperties>
</file>